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56"/>
  </p:notesMasterIdLst>
  <p:sldIdLst>
    <p:sldId id="257" r:id="rId2"/>
    <p:sldId id="264" r:id="rId3"/>
    <p:sldId id="265" r:id="rId4"/>
    <p:sldId id="353" r:id="rId5"/>
    <p:sldId id="354" r:id="rId6"/>
    <p:sldId id="261" r:id="rId7"/>
    <p:sldId id="339" r:id="rId8"/>
    <p:sldId id="363" r:id="rId9"/>
    <p:sldId id="266" r:id="rId10"/>
    <p:sldId id="355" r:id="rId11"/>
    <p:sldId id="326" r:id="rId12"/>
    <p:sldId id="309" r:id="rId13"/>
    <p:sldId id="342" r:id="rId14"/>
    <p:sldId id="269" r:id="rId15"/>
    <p:sldId id="347" r:id="rId16"/>
    <p:sldId id="270" r:id="rId17"/>
    <p:sldId id="271" r:id="rId18"/>
    <p:sldId id="348" r:id="rId19"/>
    <p:sldId id="273" r:id="rId20"/>
    <p:sldId id="274" r:id="rId21"/>
    <p:sldId id="275" r:id="rId22"/>
    <p:sldId id="276" r:id="rId23"/>
    <p:sldId id="277" r:id="rId24"/>
    <p:sldId id="343" r:id="rId25"/>
    <p:sldId id="280" r:id="rId26"/>
    <p:sldId id="310" r:id="rId27"/>
    <p:sldId id="281" r:id="rId28"/>
    <p:sldId id="282" r:id="rId29"/>
    <p:sldId id="283" r:id="rId30"/>
    <p:sldId id="311" r:id="rId31"/>
    <p:sldId id="284" r:id="rId32"/>
    <p:sldId id="357" r:id="rId33"/>
    <p:sldId id="330" r:id="rId34"/>
    <p:sldId id="349" r:id="rId35"/>
    <p:sldId id="361" r:id="rId36"/>
    <p:sldId id="287" r:id="rId37"/>
    <p:sldId id="288" r:id="rId38"/>
    <p:sldId id="289" r:id="rId39"/>
    <p:sldId id="292" r:id="rId40"/>
    <p:sldId id="362" r:id="rId41"/>
    <p:sldId id="294" r:id="rId42"/>
    <p:sldId id="358" r:id="rId43"/>
    <p:sldId id="346" r:id="rId44"/>
    <p:sldId id="295" r:id="rId45"/>
    <p:sldId id="328" r:id="rId46"/>
    <p:sldId id="359" r:id="rId47"/>
    <p:sldId id="360" r:id="rId48"/>
    <p:sldId id="299" r:id="rId49"/>
    <p:sldId id="300" r:id="rId50"/>
    <p:sldId id="302" r:id="rId51"/>
    <p:sldId id="337" r:id="rId52"/>
    <p:sldId id="303" r:id="rId53"/>
    <p:sldId id="305" r:id="rId54"/>
    <p:sldId id="30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J. Feezor" initials="RJ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94729" autoAdjust="0"/>
  </p:normalViewPr>
  <p:slideViewPr>
    <p:cSldViewPr>
      <p:cViewPr varScale="1">
        <p:scale>
          <a:sx n="77" d="100"/>
          <a:sy n="77" d="100"/>
        </p:scale>
        <p:origin x="11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34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2" Type="http://schemas.openxmlformats.org/officeDocument/2006/relationships/slide" Target="slides/slide6.xml"/><Relationship Id="rId1" Type="http://schemas.openxmlformats.org/officeDocument/2006/relationships/slide" Target="slides/slide1.xml"/><Relationship Id="rId5" Type="http://schemas.openxmlformats.org/officeDocument/2006/relationships/slide" Target="slides/slide44.xml"/><Relationship Id="rId4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60689572894297"/>
          <c:y val="5.5633809662681062E-2"/>
          <c:w val="0.8317726079694584"/>
          <c:h val="0.88478127734033241"/>
        </c:manualLayout>
      </c:layout>
      <c:area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VAMC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cat>
            <c:strRef>
              <c:f>Sheet1!$A$2:$A$17</c:f>
              <c:strCache>
                <c:ptCount val="16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  <c:pt idx="15">
                  <c:v>17-18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546</c:v>
                </c:pt>
                <c:pt idx="1">
                  <c:v>483</c:v>
                </c:pt>
                <c:pt idx="2">
                  <c:v>557</c:v>
                </c:pt>
                <c:pt idx="3">
                  <c:v>487</c:v>
                </c:pt>
                <c:pt idx="4">
                  <c:v>494</c:v>
                </c:pt>
                <c:pt idx="5">
                  <c:v>528</c:v>
                </c:pt>
                <c:pt idx="6">
                  <c:v>537</c:v>
                </c:pt>
                <c:pt idx="7">
                  <c:v>471</c:v>
                </c:pt>
                <c:pt idx="8">
                  <c:v>427</c:v>
                </c:pt>
                <c:pt idx="9" formatCode="0">
                  <c:v>388</c:v>
                </c:pt>
                <c:pt idx="10" formatCode="0">
                  <c:v>448</c:v>
                </c:pt>
                <c:pt idx="11" formatCode="0">
                  <c:v>471</c:v>
                </c:pt>
                <c:pt idx="12">
                  <c:v>436</c:v>
                </c:pt>
                <c:pt idx="13">
                  <c:v>461</c:v>
                </c:pt>
                <c:pt idx="14" formatCode="m/d/yyyy">
                  <c:v>510</c:v>
                </c:pt>
                <c:pt idx="15" formatCode="m/d/yyyy">
                  <c:v>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5-45F8-AE24-A4FB100628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UF/Shands</c:v>
                </c:pt>
              </c:strCache>
            </c:strRef>
          </c:tx>
          <c:spPr>
            <a:solidFill>
              <a:srgbClr val="FF6600"/>
            </a:solidFill>
          </c:spPr>
          <c:cat>
            <c:strRef>
              <c:f>Sheet1!$A$2:$A$17</c:f>
              <c:strCache>
                <c:ptCount val="16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  <c:pt idx="15">
                  <c:v>17-18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1019</c:v>
                </c:pt>
                <c:pt idx="1">
                  <c:v>1059</c:v>
                </c:pt>
                <c:pt idx="2">
                  <c:v>1117</c:v>
                </c:pt>
                <c:pt idx="3">
                  <c:v>1126</c:v>
                </c:pt>
                <c:pt idx="4">
                  <c:v>1225</c:v>
                </c:pt>
                <c:pt idx="5">
                  <c:v>1310</c:v>
                </c:pt>
                <c:pt idx="6">
                  <c:v>1424</c:v>
                </c:pt>
                <c:pt idx="7">
                  <c:v>1522</c:v>
                </c:pt>
                <c:pt idx="8">
                  <c:v>1534</c:v>
                </c:pt>
                <c:pt idx="9">
                  <c:v>1603</c:v>
                </c:pt>
                <c:pt idx="10" formatCode="0">
                  <c:v>1736</c:v>
                </c:pt>
                <c:pt idx="11" formatCode="0">
                  <c:v>1922</c:v>
                </c:pt>
                <c:pt idx="12">
                  <c:v>2074</c:v>
                </c:pt>
                <c:pt idx="13">
                  <c:v>2092</c:v>
                </c:pt>
                <c:pt idx="14">
                  <c:v>2001</c:v>
                </c:pt>
                <c:pt idx="15">
                  <c:v>2089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35-45F8-AE24-A4FB10062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64640"/>
        <c:axId val="88866176"/>
        <c:axId val="84488640"/>
      </c:area3DChart>
      <c:catAx>
        <c:axId val="8886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88866176"/>
        <c:crosses val="autoZero"/>
        <c:auto val="1"/>
        <c:lblAlgn val="ctr"/>
        <c:lblOffset val="100"/>
        <c:noMultiLvlLbl val="0"/>
      </c:catAx>
      <c:valAx>
        <c:axId val="88866176"/>
        <c:scaling>
          <c:orientation val="minMax"/>
          <c:max val="22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864640"/>
        <c:crosses val="autoZero"/>
        <c:crossBetween val="midCat"/>
        <c:majorUnit val="250"/>
      </c:valAx>
      <c:serAx>
        <c:axId val="84488640"/>
        <c:scaling>
          <c:orientation val="minMax"/>
        </c:scaling>
        <c:delete val="1"/>
        <c:axPos val="b"/>
        <c:majorTickMark val="out"/>
        <c:minorTickMark val="none"/>
        <c:tickLblPos val="none"/>
        <c:crossAx val="88866176"/>
        <c:crosses val="autoZero"/>
      </c:serAx>
    </c:plotArea>
    <c:legend>
      <c:legendPos val="b"/>
      <c:layout>
        <c:manualLayout>
          <c:xMode val="edge"/>
          <c:yMode val="edge"/>
          <c:x val="0.3471362443330947"/>
          <c:y val="0.90173827808560969"/>
          <c:w val="0.32542448103078025"/>
          <c:h val="8.5916042902044645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5"/>
                <c:pt idx="0">
                  <c:v>'02 - '03</c:v>
                </c:pt>
                <c:pt idx="1">
                  <c:v>'03 - '04</c:v>
                </c:pt>
                <c:pt idx="2">
                  <c:v>'04 - '05</c:v>
                </c:pt>
                <c:pt idx="3">
                  <c:v>'05 - '06</c:v>
                </c:pt>
                <c:pt idx="4">
                  <c:v>'06 - '07</c:v>
                </c:pt>
                <c:pt idx="5">
                  <c:v>'07 - '08</c:v>
                </c:pt>
                <c:pt idx="6">
                  <c:v>'08 - '09</c:v>
                </c:pt>
                <c:pt idx="7">
                  <c:v>'09 - '10</c:v>
                </c:pt>
                <c:pt idx="8">
                  <c:v>'10 - '11</c:v>
                </c:pt>
                <c:pt idx="9">
                  <c:v>'11  -'12</c:v>
                </c:pt>
                <c:pt idx="10">
                  <c:v>'12 - '13</c:v>
                </c:pt>
                <c:pt idx="11">
                  <c:v>'13 - '14</c:v>
                </c:pt>
                <c:pt idx="12">
                  <c:v>'14  -'15</c:v>
                </c:pt>
                <c:pt idx="13">
                  <c:v>15 - '16</c:v>
                </c:pt>
                <c:pt idx="14">
                  <c:v>16-'17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46</c:v>
                </c:pt>
                <c:pt idx="1">
                  <c:v>42</c:v>
                </c:pt>
                <c:pt idx="2">
                  <c:v>59</c:v>
                </c:pt>
                <c:pt idx="3">
                  <c:v>48</c:v>
                </c:pt>
                <c:pt idx="4">
                  <c:v>53</c:v>
                </c:pt>
                <c:pt idx="5">
                  <c:v>66</c:v>
                </c:pt>
                <c:pt idx="6">
                  <c:v>62</c:v>
                </c:pt>
                <c:pt idx="7">
                  <c:v>54</c:v>
                </c:pt>
                <c:pt idx="8">
                  <c:v>68</c:v>
                </c:pt>
                <c:pt idx="9">
                  <c:v>96</c:v>
                </c:pt>
                <c:pt idx="10">
                  <c:v>146</c:v>
                </c:pt>
                <c:pt idx="11">
                  <c:v>150</c:v>
                </c:pt>
                <c:pt idx="12">
                  <c:v>157</c:v>
                </c:pt>
                <c:pt idx="13">
                  <c:v>159</c:v>
                </c:pt>
                <c:pt idx="14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F8-4E5D-BA99-666453C89E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Endovascular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5"/>
                <c:pt idx="0">
                  <c:v>'02 - '03</c:v>
                </c:pt>
                <c:pt idx="1">
                  <c:v>'03 - '04</c:v>
                </c:pt>
                <c:pt idx="2">
                  <c:v>'04 - '05</c:v>
                </c:pt>
                <c:pt idx="3">
                  <c:v>'05 - '06</c:v>
                </c:pt>
                <c:pt idx="4">
                  <c:v>'06 - '07</c:v>
                </c:pt>
                <c:pt idx="5">
                  <c:v>'07 - '08</c:v>
                </c:pt>
                <c:pt idx="6">
                  <c:v>'08 - '09</c:v>
                </c:pt>
                <c:pt idx="7">
                  <c:v>'09 - '10</c:v>
                </c:pt>
                <c:pt idx="8">
                  <c:v>'10 - '11</c:v>
                </c:pt>
                <c:pt idx="9">
                  <c:v>'11  -'12</c:v>
                </c:pt>
                <c:pt idx="10">
                  <c:v>'12 - '13</c:v>
                </c:pt>
                <c:pt idx="11">
                  <c:v>'13 - '14</c:v>
                </c:pt>
                <c:pt idx="12">
                  <c:v>'14  -'15</c:v>
                </c:pt>
                <c:pt idx="13">
                  <c:v>15 - '16</c:v>
                </c:pt>
                <c:pt idx="14">
                  <c:v>16-'17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61</c:v>
                </c:pt>
                <c:pt idx="1">
                  <c:v>97</c:v>
                </c:pt>
                <c:pt idx="2">
                  <c:v>113</c:v>
                </c:pt>
                <c:pt idx="3">
                  <c:v>163</c:v>
                </c:pt>
                <c:pt idx="4">
                  <c:v>172</c:v>
                </c:pt>
                <c:pt idx="5">
                  <c:v>178</c:v>
                </c:pt>
                <c:pt idx="6">
                  <c:v>158</c:v>
                </c:pt>
                <c:pt idx="7">
                  <c:v>131</c:v>
                </c:pt>
                <c:pt idx="8">
                  <c:v>146</c:v>
                </c:pt>
                <c:pt idx="9">
                  <c:v>167</c:v>
                </c:pt>
                <c:pt idx="10">
                  <c:v>159</c:v>
                </c:pt>
                <c:pt idx="11">
                  <c:v>187</c:v>
                </c:pt>
                <c:pt idx="12">
                  <c:v>179</c:v>
                </c:pt>
                <c:pt idx="13">
                  <c:v>190</c:v>
                </c:pt>
                <c:pt idx="14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F8-4E5D-BA99-666453C89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311680"/>
        <c:axId val="90338048"/>
      </c:barChart>
      <c:catAx>
        <c:axId val="90311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14000"/>
            </a:pPr>
            <a:endParaRPr lang="en-US"/>
          </a:p>
        </c:txPr>
        <c:crossAx val="90338048"/>
        <c:crosses val="autoZero"/>
        <c:auto val="1"/>
        <c:lblAlgn val="ctr"/>
        <c:lblOffset val="100"/>
        <c:noMultiLvlLbl val="0"/>
      </c:catAx>
      <c:valAx>
        <c:axId val="90338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311680"/>
        <c:crosses val="autoZero"/>
        <c:crossBetween val="between"/>
      </c:valAx>
      <c:spPr>
        <a:solidFill>
          <a:schemeClr val="tx1"/>
        </a:solidFill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E456-5C49-44E4-9BCE-5DDB75432222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772D4-425E-4359-B165-7F33BDD89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72D4-425E-4359-B165-7F33BDD897D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B7367-FAB0-45C4-80BC-5E973F02146C}" type="slidenum">
              <a:rPr lang="en-US"/>
              <a:pPr/>
              <a:t>25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AF8068-C907-4CBA-8BC2-A776CE6B7642}" type="slidenum">
              <a:rPr lang="en-US"/>
              <a:pPr/>
              <a:t>28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FD45405-84BD-4708-823E-AE11A5D8DA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91B725E-8C9E-40FD-8DF8-BD4E0E060E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>
                <a:latin typeface="Corbe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orbel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0" baseline="0">
                <a:latin typeface="Corbe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lvl1pPr>
              <a:defRPr spc="0" baseline="0">
                <a:latin typeface="Corbe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 spc="0" baseline="0">
                <a:latin typeface="Corbe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spc="0" baseline="0">
                <a:latin typeface="Corbe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75D3C621-F62B-44EF-9AE1-EAB6F02E25C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BBBBB420-58A4-49B6-8A1B-8711D6D2A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5D3C621-F62B-44EF-9AE1-EAB6F02E25C8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fld id="{BBBBB420-58A4-49B6-8A1B-8711D6D2A3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Vascular Patch color2a.jpg"/>
          <p:cNvPicPr>
            <a:picLocks noChangeAspect="1"/>
          </p:cNvPicPr>
          <p:nvPr userDrawn="1"/>
        </p:nvPicPr>
        <p:blipFill>
          <a:blip r:embed="rId15" cstate="print">
            <a:lum bright="4000"/>
          </a:blip>
          <a:stretch>
            <a:fillRect/>
          </a:stretch>
        </p:blipFill>
        <p:spPr>
          <a:xfrm>
            <a:off x="0" y="6172200"/>
            <a:ext cx="679849" cy="68580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surgery.ufl.edu/Vascular/PatientCare.asp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://www.surgery.ufl.edu/Vascular/endovascular.asp" TargetMode="External"/><Relationship Id="rId4" Type="http://schemas.openxmlformats.org/officeDocument/2006/relationships/hyperlink" Target="http://www.surgery.ufl.edu/Vascular/Faculty.asp?division=va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cheuvront.com/Surg/Stills/index.htm#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el.ufl.edu/creativeServices/photo/freestock/hires/TowerAuditorium.jpg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062" y="5257800"/>
            <a:ext cx="8359775" cy="1066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spc="100" dirty="0">
                <a:solidFill>
                  <a:schemeClr val="tx1"/>
                </a:solidFill>
                <a:effectLst/>
                <a:latin typeface="+mn-lt"/>
              </a:rPr>
              <a:t>Department of </a:t>
            </a:r>
            <a:r>
              <a:rPr lang="en-US" sz="2400" spc="100" dirty="0" smtClean="0">
                <a:solidFill>
                  <a:schemeClr val="tx1"/>
                </a:solidFill>
                <a:effectLst/>
                <a:latin typeface="+mn-lt"/>
              </a:rPr>
              <a:t>Surgery</a:t>
            </a:r>
            <a:br>
              <a:rPr lang="en-US" sz="2400" spc="1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2400" spc="100" dirty="0" smtClean="0">
                <a:solidFill>
                  <a:schemeClr val="tx1"/>
                </a:solidFill>
                <a:effectLst/>
                <a:latin typeface="+mn-lt"/>
              </a:rPr>
              <a:t>University </a:t>
            </a:r>
            <a:r>
              <a:rPr lang="en-US" sz="2400" spc="100" dirty="0">
                <a:solidFill>
                  <a:schemeClr val="tx1"/>
                </a:solidFill>
                <a:effectLst/>
                <a:latin typeface="+mn-lt"/>
              </a:rPr>
              <a:t>of </a:t>
            </a:r>
            <a:r>
              <a:rPr lang="en-US" sz="2400" spc="100" dirty="0" smtClean="0">
                <a:solidFill>
                  <a:schemeClr val="tx1"/>
                </a:solidFill>
                <a:effectLst/>
                <a:latin typeface="+mn-lt"/>
              </a:rPr>
              <a:t>Florida</a:t>
            </a:r>
            <a:endParaRPr lang="en-US" sz="2400" spc="1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71525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771525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71525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609600" y="152400"/>
            <a:ext cx="8128000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Division of Vascular Surgery</a:t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>and Endovascular Therapy</a:t>
            </a:r>
          </a:p>
        </p:txBody>
      </p:sp>
      <p:graphicFrame>
        <p:nvGraphicFramePr>
          <p:cNvPr id="30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377362"/>
              </p:ext>
            </p:extLst>
          </p:nvPr>
        </p:nvGraphicFramePr>
        <p:xfrm>
          <a:off x="3249613" y="2165350"/>
          <a:ext cx="2784475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Image" r:id="rId3" imgW="2784354" imgH="2811429" progId="">
                  <p:embed/>
                </p:oleObj>
              </mc:Choice>
              <mc:Fallback>
                <p:oleObj name="Image" r:id="rId3" imgW="2784354" imgH="2811429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3" y="2165350"/>
                        <a:ext cx="2784475" cy="28114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66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ColorSeal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Vascular Fellows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711200" y="1524000"/>
            <a:ext cx="7772400" cy="4114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Current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Jeff Crawford, MD – Oregon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Karen Parks Rudolph, MD–  Louisville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Zain Shahid, MD – UT-Southwestern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Kenneth </a:t>
            </a:r>
            <a:r>
              <a:rPr lang="en-US" altLang="en-US" dirty="0" err="1" smtClean="0"/>
              <a:t>Desart</a:t>
            </a:r>
            <a:r>
              <a:rPr lang="en-US" altLang="en-US" dirty="0" smtClean="0"/>
              <a:t>, MD – Florida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Incoming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Derek Klarin, MD – MGH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Jon </a:t>
            </a:r>
            <a:r>
              <a:rPr lang="en-US" altLang="en-US" dirty="0" err="1" smtClean="0"/>
              <a:t>Rehfuss</a:t>
            </a:r>
            <a:r>
              <a:rPr lang="en-US" altLang="en-US" dirty="0" smtClean="0"/>
              <a:t>, MD - Florida</a:t>
            </a:r>
          </a:p>
          <a:p>
            <a:endParaRPr lang="en-US" altLang="en-US" dirty="0" smtClean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938338" y="1644650"/>
            <a:ext cx="6003925" cy="3879850"/>
            <a:chOff x="1938338" y="1644650"/>
            <a:chExt cx="6003925" cy="3879850"/>
          </a:xfrm>
        </p:grpSpPr>
        <p:sp>
          <p:nvSpPr>
            <p:cNvPr id="58376" name="AutoShape 8"/>
            <p:cNvSpPr>
              <a:spLocks noChangeArrowheads="1"/>
            </p:cNvSpPr>
            <p:nvPr/>
          </p:nvSpPr>
          <p:spPr bwMode="auto">
            <a:xfrm>
              <a:off x="3257550" y="2157413"/>
              <a:ext cx="2865438" cy="2800350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4027487" y="1644650"/>
              <a:ext cx="134902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Clinical Care</a:t>
              </a:r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1938338" y="5067300"/>
              <a:ext cx="1490662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Research</a:t>
              </a:r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6400800" y="5067300"/>
              <a:ext cx="1541463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</p:grp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768475" y="436563"/>
            <a:ext cx="522771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Standards of Excellence</a:t>
            </a:r>
          </a:p>
        </p:txBody>
      </p:sp>
      <p:pic>
        <p:nvPicPr>
          <p:cNvPr id="8" name="Picture 7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429500" cy="4953000"/>
          </a:xfrm>
          <a:prstGeom prst="rect">
            <a:avLst/>
          </a:prstGeom>
        </p:spPr>
      </p:pic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Heart and Vascular Hospital – 12/17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8001000" cy="4272897"/>
          </a:xfrm>
          <a:prstGeom prst="rect">
            <a:avLst/>
          </a:prstGeom>
        </p:spPr>
      </p:pic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6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Fellowship Rotations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09704"/>
              </p:ext>
            </p:extLst>
          </p:nvPr>
        </p:nvGraphicFramePr>
        <p:xfrm>
          <a:off x="914400" y="1784350"/>
          <a:ext cx="7772400" cy="39319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Open</a:t>
                      </a:r>
                      <a:r>
                        <a:rPr lang="en-US" b="1" baseline="0" dirty="0" smtClean="0"/>
                        <a:t> Vascular (Shands)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Runs</a:t>
                      </a:r>
                      <a:r>
                        <a:rPr lang="en-US" b="1" baseline="0" dirty="0" smtClean="0"/>
                        <a:t> clinical service</a:t>
                      </a:r>
                    </a:p>
                    <a:p>
                      <a:r>
                        <a:rPr lang="en-US" b="1" baseline="0" dirty="0" smtClean="0"/>
                        <a:t>Majority of “open” cases</a:t>
                      </a:r>
                    </a:p>
                    <a:p>
                      <a:r>
                        <a:rPr lang="en-US" b="1" baseline="0" dirty="0" smtClean="0"/>
                        <a:t>Clinic on Friday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Endovascular</a:t>
                      </a:r>
                      <a:r>
                        <a:rPr lang="en-US" b="1" baseline="0" dirty="0" smtClean="0"/>
                        <a:t> (Shands)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Assists with clinical service</a:t>
                      </a:r>
                    </a:p>
                    <a:p>
                      <a:r>
                        <a:rPr lang="en-US" b="1" dirty="0" smtClean="0"/>
                        <a:t>Majority of “</a:t>
                      </a:r>
                      <a:r>
                        <a:rPr lang="en-US" b="1" dirty="0" err="1" smtClean="0"/>
                        <a:t>endo</a:t>
                      </a:r>
                      <a:r>
                        <a:rPr lang="en-US" b="1" dirty="0" smtClean="0"/>
                        <a:t>” cases</a:t>
                      </a:r>
                    </a:p>
                    <a:p>
                      <a:r>
                        <a:rPr lang="en-US" b="1" dirty="0" smtClean="0"/>
                        <a:t>Clinic on Tuesday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“Hybrid </a:t>
                      </a:r>
                      <a:r>
                        <a:rPr lang="en-US" b="1" baseline="0" dirty="0" smtClean="0"/>
                        <a:t>fellow” (Shands)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Assists with clinical service</a:t>
                      </a:r>
                    </a:p>
                    <a:p>
                      <a:r>
                        <a:rPr lang="en-US" b="1" dirty="0" smtClean="0"/>
                        <a:t>Clinic on Wednesday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VAMC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Endovascular cases at the VAMC</a:t>
                      </a:r>
                    </a:p>
                    <a:p>
                      <a:r>
                        <a:rPr lang="en-US" b="1" dirty="0" smtClean="0"/>
                        <a:t>Vascular Ultrasound</a:t>
                      </a:r>
                    </a:p>
                    <a:p>
                      <a:r>
                        <a:rPr lang="en-US" b="1" dirty="0" smtClean="0"/>
                        <a:t>Resource for PGY-4</a:t>
                      </a:r>
                    </a:p>
                    <a:p>
                      <a:endParaRPr lang="en-US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Fellows’ Weekly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chedule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609125"/>
              </p:ext>
            </p:extLst>
          </p:nvPr>
        </p:nvGraphicFramePr>
        <p:xfrm>
          <a:off x="457200" y="2209800"/>
          <a:ext cx="83058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UF 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Clinic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UF Endo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5/9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UF</a:t>
                      </a:r>
                      <a:r>
                        <a:rPr lang="en-US" baseline="0" dirty="0" smtClean="0"/>
                        <a:t> Hybrid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9/10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OR 10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Clinic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2362200" y="5105400"/>
            <a:ext cx="494847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Room 05 – traditional operating room</a:t>
            </a:r>
          </a:p>
          <a:p>
            <a:r>
              <a:rPr lang="en-US" sz="2400" dirty="0" smtClean="0"/>
              <a:t>Room 9 </a:t>
            </a:r>
            <a:r>
              <a:rPr lang="en-US" sz="2400" dirty="0"/>
              <a:t>– </a:t>
            </a:r>
            <a:r>
              <a:rPr lang="en-US" sz="2400" dirty="0" smtClean="0"/>
              <a:t>hybrid suite</a:t>
            </a:r>
            <a:endParaRPr lang="en-US" sz="2400" dirty="0"/>
          </a:p>
          <a:p>
            <a:r>
              <a:rPr lang="en-US" sz="2400" dirty="0"/>
              <a:t>Room </a:t>
            </a:r>
            <a:r>
              <a:rPr lang="en-US" sz="2400" dirty="0" smtClean="0"/>
              <a:t>10 </a:t>
            </a:r>
            <a:r>
              <a:rPr lang="en-US" sz="2400" dirty="0"/>
              <a:t>– </a:t>
            </a:r>
            <a:r>
              <a:rPr lang="en-US" sz="2400" dirty="0" smtClean="0"/>
              <a:t>hybrid suite</a:t>
            </a:r>
            <a:endParaRPr lang="en-US" sz="2400" dirty="0"/>
          </a:p>
        </p:txBody>
      </p:sp>
      <p:pic>
        <p:nvPicPr>
          <p:cNvPr id="6" name="Picture 5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50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“Open” </a:t>
            </a:r>
            <a:r>
              <a:rPr lang="en-US" dirty="0">
                <a:solidFill>
                  <a:srgbClr val="FFFF00"/>
                </a:solidFill>
              </a:rPr>
              <a:t>Fellow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00263"/>
            <a:ext cx="8305800" cy="26844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Primary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management of the Shands/UF inpatient service (endovascular + open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).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Emphasis on open cases performed at Shands/UF.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Call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 q5 (ENDO/VAMC/HYBRID/Resident).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UF Health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Vascular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Clinic (Friday).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“Endovascular” </a:t>
            </a:r>
            <a:r>
              <a:rPr lang="en-US" sz="4000" dirty="0">
                <a:solidFill>
                  <a:srgbClr val="FFFF00"/>
                </a:solidFill>
              </a:rPr>
              <a:t>Fellow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2051050"/>
            <a:ext cx="8024812" cy="3206750"/>
          </a:xfrm>
        </p:spPr>
        <p:txBody>
          <a:bodyPr/>
          <a:lstStyle/>
          <a:p>
            <a:r>
              <a:rPr lang="en-US" dirty="0" smtClean="0"/>
              <a:t>Focus on endovascular </a:t>
            </a:r>
            <a:r>
              <a:rPr lang="en-US" dirty="0"/>
              <a:t>cases at Shands/UF.</a:t>
            </a:r>
          </a:p>
          <a:p>
            <a:r>
              <a:rPr lang="en-US" dirty="0"/>
              <a:t>Call </a:t>
            </a:r>
            <a:r>
              <a:rPr lang="en-US" dirty="0" smtClean="0"/>
              <a:t>– q5 (OPEN/VAMC/Resident).</a:t>
            </a:r>
            <a:endParaRPr lang="en-US" dirty="0"/>
          </a:p>
          <a:p>
            <a:r>
              <a:rPr lang="en-US" dirty="0" smtClean="0"/>
              <a:t>UF Health </a:t>
            </a:r>
            <a:r>
              <a:rPr lang="en-US" dirty="0"/>
              <a:t>Vascular </a:t>
            </a:r>
            <a:r>
              <a:rPr lang="en-US" dirty="0" smtClean="0"/>
              <a:t>Clinic (Tuesday).</a:t>
            </a:r>
            <a:endParaRPr lang="en-US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“Hybrid” </a:t>
            </a:r>
            <a:r>
              <a:rPr lang="en-US" sz="4000" dirty="0">
                <a:solidFill>
                  <a:srgbClr val="FFFF00"/>
                </a:solidFill>
              </a:rPr>
              <a:t>Fellow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1050"/>
            <a:ext cx="8915400" cy="3206750"/>
          </a:xfrm>
        </p:spPr>
        <p:txBody>
          <a:bodyPr/>
          <a:lstStyle/>
          <a:p>
            <a:r>
              <a:rPr lang="en-US" dirty="0" smtClean="0"/>
              <a:t>Focus on open and endovascular </a:t>
            </a:r>
            <a:r>
              <a:rPr lang="en-US" dirty="0"/>
              <a:t>cases at Shands/UF.</a:t>
            </a:r>
          </a:p>
          <a:p>
            <a:r>
              <a:rPr lang="en-US" dirty="0"/>
              <a:t>Call q5 (OPEN/ENDO/HYBRID/Resident).</a:t>
            </a:r>
          </a:p>
          <a:p>
            <a:r>
              <a:rPr lang="en-US" dirty="0" smtClean="0"/>
              <a:t>UF Health </a:t>
            </a:r>
            <a:r>
              <a:rPr lang="en-US" dirty="0"/>
              <a:t>Vascular </a:t>
            </a:r>
            <a:r>
              <a:rPr lang="en-US" dirty="0" smtClean="0"/>
              <a:t>Clinic (Wed)</a:t>
            </a:r>
          </a:p>
          <a:p>
            <a:r>
              <a:rPr lang="en-US" i="1" dirty="0"/>
              <a:t>UF Health Comprehensive Vein </a:t>
            </a:r>
            <a:r>
              <a:rPr lang="en-US" i="1" dirty="0" smtClean="0"/>
              <a:t>Center (TBD)</a:t>
            </a:r>
          </a:p>
          <a:p>
            <a:endParaRPr lang="en-US" dirty="0"/>
          </a:p>
        </p:txBody>
      </p:sp>
      <p:pic>
        <p:nvPicPr>
          <p:cNvPr id="4" name="Picture 2" descr="Banner-Aug-2013-MOV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/>
          <a:stretch/>
        </p:blipFill>
        <p:spPr bwMode="auto">
          <a:xfrm>
            <a:off x="5791200" y="4419600"/>
            <a:ext cx="3011132" cy="148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26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50875" y="411163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VAMC Fellow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524000"/>
            <a:ext cx="7658100" cy="4114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All endovascular cases at VAMC.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Vascular </a:t>
            </a:r>
            <a:r>
              <a:rPr lang="en-US" dirty="0"/>
              <a:t>laboratory/advanced imaging</a:t>
            </a:r>
            <a:r>
              <a:rPr lang="en-US" dirty="0" smtClean="0"/>
              <a:t>.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RPVI requirement.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VAMC </a:t>
            </a:r>
            <a:r>
              <a:rPr lang="en-US" dirty="0" smtClean="0"/>
              <a:t>vascular clinic (Fri).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Call </a:t>
            </a:r>
            <a:r>
              <a:rPr lang="en-US" dirty="0" smtClean="0"/>
              <a:t>q5 (OPEN/ENDO/HYBRID/Resident).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Backup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Resident </a:t>
            </a:r>
            <a:r>
              <a:rPr lang="en-US" dirty="0"/>
              <a:t>at VAMC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xfrm>
            <a:off x="657225" y="205422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Division - 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3352800"/>
            <a:ext cx="586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The Division of Vascular Surgery at the University of Florida is committed to providing the highest quality of cutting edge </a:t>
            </a:r>
            <a:r>
              <a:rPr lang="en-US" sz="2000" dirty="0" smtClean="0">
                <a:hlinkClick r:id="rId3" action="ppaction://hlinkfile"/>
              </a:rPr>
              <a:t>vascular surgical care</a:t>
            </a:r>
            <a:r>
              <a:rPr lang="en-US" sz="2000" dirty="0" smtClean="0"/>
              <a:t>, while training the next generation of </a:t>
            </a:r>
            <a:r>
              <a:rPr lang="en-US" sz="2000" dirty="0" smtClean="0">
                <a:hlinkClick r:id="rId4" action="ppaction://hlinkfile"/>
              </a:rPr>
              <a:t>premier vascular surgeons</a:t>
            </a:r>
            <a:r>
              <a:rPr lang="en-US" sz="2000" dirty="0" smtClean="0"/>
              <a:t>, and engaging in research that will allow better understanding and </a:t>
            </a:r>
            <a:r>
              <a:rPr lang="en-US" sz="2000" dirty="0" smtClean="0">
                <a:hlinkClick r:id="rId5" action="ppaction://hlinkfile"/>
              </a:rPr>
              <a:t>treatment of vascular diseases</a:t>
            </a:r>
            <a:r>
              <a:rPr lang="en-US" sz="2000" dirty="0" smtClean="0"/>
              <a:t> in the future. 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63246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http://vascular.surgery.med.ufl.edu/education/</a:t>
            </a:r>
          </a:p>
        </p:txBody>
      </p:sp>
      <p:graphicFrame>
        <p:nvGraphicFramePr>
          <p:cNvPr id="5529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349355"/>
              </p:ext>
            </p:extLst>
          </p:nvPr>
        </p:nvGraphicFramePr>
        <p:xfrm>
          <a:off x="6172200" y="152400"/>
          <a:ext cx="2784475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82" name="Image" r:id="rId6" imgW="2784354" imgH="2811429" progId="">
                  <p:embed/>
                </p:oleObj>
              </mc:Choice>
              <mc:Fallback>
                <p:oleObj name="Image" r:id="rId6" imgW="2784354" imgH="2811429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"/>
                        <a:ext cx="2784475" cy="2811463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rgbClr val="FF66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ColorSeal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496888"/>
            <a:ext cx="7640637" cy="75088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Shands/UFHealth Vascular </a:t>
            </a:r>
            <a:r>
              <a:rPr lang="en-US" dirty="0">
                <a:solidFill>
                  <a:srgbClr val="FFFF00"/>
                </a:solidFill>
              </a:rPr>
              <a:t>Team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36712"/>
            <a:ext cx="8151812" cy="42306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Attendings </a:t>
            </a:r>
            <a:r>
              <a:rPr lang="en-US" sz="2400" dirty="0" smtClean="0"/>
              <a:t>(Huber, Back, Fatima, Arnaoutakis, Upchurch, Cooper, Shah-Oct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).</a:t>
            </a:r>
            <a:endParaRPr lang="en-US" sz="2400" dirty="0"/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Vascular Fellows/General Surgery Residents.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 smtClean="0"/>
              <a:t>Nurse Practitioners/Physician Assistants.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 smtClean="0"/>
              <a:t>Research Coordinators. </a:t>
            </a:r>
            <a:endParaRPr lang="en-US" sz="2400" dirty="0"/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Vascular Technologists </a:t>
            </a:r>
            <a:r>
              <a:rPr lang="en-US" sz="2400" dirty="0" smtClean="0"/>
              <a:t>(8500 studies/year).</a:t>
            </a:r>
            <a:endParaRPr lang="en-US" sz="2400" dirty="0"/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Discharge Coordinator/Social Worker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 smtClean="0"/>
              <a:t>Dedicated OR personnel.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 smtClean="0"/>
              <a:t>Electronic medical record (EPIC).</a:t>
            </a:r>
          </a:p>
        </p:txBody>
      </p:sp>
      <p:pic>
        <p:nvPicPr>
          <p:cNvPr id="4" name="Picture 3" descr="Kalei_Feezor_hand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191000"/>
            <a:ext cx="3429000" cy="2571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7163" y="520700"/>
            <a:ext cx="6199187" cy="973138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VAMC Vascular Team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7605712" cy="3001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Attendings (</a:t>
            </a:r>
            <a:r>
              <a:rPr lang="en-US" sz="2400" dirty="0" err="1"/>
              <a:t>Berceli</a:t>
            </a:r>
            <a:r>
              <a:rPr lang="en-US" sz="2400" dirty="0" smtClean="0"/>
              <a:t>, </a:t>
            </a:r>
            <a:r>
              <a:rPr lang="en-US" sz="2400" dirty="0" err="1" smtClean="0"/>
              <a:t>Scali</a:t>
            </a:r>
            <a:r>
              <a:rPr lang="en-US" sz="2400" dirty="0" smtClean="0"/>
              <a:t>, Giles).</a:t>
            </a:r>
            <a:endParaRPr lang="en-US" sz="2400" dirty="0"/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Vascular Fellow/General Surgery Residents.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Physician Assistant/Nurse Practitioner.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Nurse Research </a:t>
            </a:r>
            <a:r>
              <a:rPr lang="en-US" sz="2400" dirty="0" smtClean="0"/>
              <a:t>Coordinators.</a:t>
            </a:r>
            <a:endParaRPr lang="en-US" sz="2400" dirty="0"/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/>
              <a:t>Vascular </a:t>
            </a:r>
            <a:r>
              <a:rPr lang="en-US" sz="2400" dirty="0" smtClean="0"/>
              <a:t>Technologists (2500 case/year).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 smtClean="0"/>
              <a:t>Electronic medical record (CPRS).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2400" dirty="0" smtClean="0"/>
              <a:t>Dedicated endovascular suite.</a:t>
            </a:r>
          </a:p>
        </p:txBody>
      </p:sp>
      <p:pic>
        <p:nvPicPr>
          <p:cNvPr id="57346" name="Picture 2" descr="IMG_01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59" y="2743200"/>
            <a:ext cx="307324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381999" cy="87471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Vascular Service </a:t>
            </a:r>
            <a:r>
              <a:rPr lang="en-US" dirty="0" smtClean="0">
                <a:solidFill>
                  <a:srgbClr val="FFFF00"/>
                </a:solidFill>
              </a:rPr>
              <a:t>– Residents ’18-19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752600"/>
            <a:ext cx="4140200" cy="430212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sz="2800" dirty="0" smtClean="0"/>
              <a:t>Shands/UF Health</a:t>
            </a:r>
          </a:p>
          <a:p>
            <a:r>
              <a:rPr lang="en-US" sz="2800" dirty="0" smtClean="0"/>
              <a:t>3 Vascular Fellows</a:t>
            </a:r>
          </a:p>
          <a:p>
            <a:r>
              <a:rPr lang="en-US" sz="2800" dirty="0" smtClean="0"/>
              <a:t>1 PGY-3</a:t>
            </a:r>
            <a:endParaRPr lang="en-US" sz="2800" dirty="0"/>
          </a:p>
          <a:p>
            <a:r>
              <a:rPr lang="en-US" sz="2800" dirty="0"/>
              <a:t>2 PGY-1</a:t>
            </a:r>
            <a:endParaRPr lang="en-US" sz="2800" i="1" dirty="0"/>
          </a:p>
          <a:p>
            <a:pPr>
              <a:buFontTx/>
              <a:buNone/>
            </a:pPr>
            <a:endParaRPr lang="en-US" sz="2800" b="1" i="1" dirty="0" smtClean="0"/>
          </a:p>
          <a:p>
            <a:pPr>
              <a:buFontTx/>
              <a:buNone/>
            </a:pPr>
            <a:r>
              <a:rPr lang="en-US" sz="2800" dirty="0" smtClean="0"/>
              <a:t>Malcom Randall VAMC</a:t>
            </a:r>
            <a:endParaRPr lang="en-US" sz="2800" dirty="0"/>
          </a:p>
          <a:p>
            <a:r>
              <a:rPr lang="en-US" sz="2800" dirty="0" smtClean="0"/>
              <a:t>1 Vascular Fellow</a:t>
            </a:r>
          </a:p>
          <a:p>
            <a:r>
              <a:rPr lang="en-US" sz="2800" dirty="0" smtClean="0"/>
              <a:t>PGY-4 </a:t>
            </a:r>
            <a:r>
              <a:rPr lang="en-US" sz="2800" dirty="0"/>
              <a:t>Chief Resident</a:t>
            </a:r>
          </a:p>
          <a:p>
            <a:r>
              <a:rPr lang="en-US" sz="2800" dirty="0"/>
              <a:t>PGY-1</a:t>
            </a:r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008437" cy="4114800"/>
          </a:xfrm>
        </p:spPr>
        <p:txBody>
          <a:bodyPr/>
          <a:lstStyle/>
          <a:p>
            <a:r>
              <a:rPr lang="en-US" sz="2400" dirty="0" smtClean="0"/>
              <a:t>Clinical enterprise.</a:t>
            </a:r>
          </a:p>
          <a:p>
            <a:r>
              <a:rPr lang="en-US" sz="2400" dirty="0" smtClean="0"/>
              <a:t>Teaching </a:t>
            </a:r>
            <a:r>
              <a:rPr lang="en-US" sz="2400" dirty="0"/>
              <a:t>Hospital.</a:t>
            </a:r>
          </a:p>
          <a:p>
            <a:r>
              <a:rPr lang="en-US" sz="2400" dirty="0"/>
              <a:t>Tertiary care center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Aortic Treatment Center.</a:t>
            </a:r>
            <a:endParaRPr lang="en-US" sz="2400" dirty="0"/>
          </a:p>
          <a:p>
            <a:r>
              <a:rPr lang="en-US" sz="2400" dirty="0"/>
              <a:t>Excellent referral base.</a:t>
            </a:r>
          </a:p>
          <a:p>
            <a:r>
              <a:rPr lang="en-US" sz="2400" dirty="0"/>
              <a:t>Level I Trauma.</a:t>
            </a:r>
          </a:p>
          <a:p>
            <a:r>
              <a:rPr lang="en-US" sz="2400" dirty="0" smtClean="0"/>
              <a:t>Critical </a:t>
            </a:r>
            <a:r>
              <a:rPr lang="en-US" sz="2400" dirty="0"/>
              <a:t>Care Service</a:t>
            </a:r>
            <a:r>
              <a:rPr lang="en-US" sz="2400" dirty="0" smtClean="0"/>
              <a:t>.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455951" y="384748"/>
            <a:ext cx="4278735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Shands/UFHealth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67586" name="Picture 2" descr="http://www.miamibeach411.com/photos/maps/florida-map.gif"/>
          <p:cNvPicPr>
            <a:picLocks noChangeAspect="1" noChangeArrowheads="1"/>
          </p:cNvPicPr>
          <p:nvPr/>
        </p:nvPicPr>
        <p:blipFill>
          <a:blip r:embed="rId2" cstate="print"/>
          <a:srcRect r="1217" b="938"/>
          <a:stretch>
            <a:fillRect/>
          </a:stretch>
        </p:blipFill>
        <p:spPr bwMode="auto">
          <a:xfrm>
            <a:off x="5659582" y="184597"/>
            <a:ext cx="3408218" cy="31682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7588" name="Picture 4" descr="http://news.health.ufl.edu/media/2009/11/CancerHospital_8806_Kiew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19586"/>
            <a:ext cx="4060658" cy="30447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7346" name="Picture 2" descr="http://www.shands.org/images/hospitals/UF/trauma/hel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90" y="4768850"/>
            <a:ext cx="2857500" cy="18954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_DSC115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87104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7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412750"/>
            <a:ext cx="77724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UF Health </a:t>
            </a:r>
            <a:r>
              <a:rPr lang="en-US" dirty="0">
                <a:solidFill>
                  <a:srgbClr val="FFFF00"/>
                </a:solidFill>
              </a:rPr>
              <a:t>Imaging </a:t>
            </a:r>
            <a:r>
              <a:rPr lang="en-US" dirty="0" smtClean="0">
                <a:solidFill>
                  <a:srgbClr val="FFFF00"/>
                </a:solidFill>
              </a:rPr>
              <a:t>Laboratory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7772400" cy="4572000"/>
          </a:xfrm>
        </p:spPr>
        <p:txBody>
          <a:bodyPr/>
          <a:lstStyle/>
          <a:p>
            <a:r>
              <a:rPr lang="en-US" dirty="0"/>
              <a:t>TeraRecon Aquarius </a:t>
            </a:r>
            <a:r>
              <a:rPr lang="en-US" dirty="0" smtClean="0"/>
              <a:t>workstations.</a:t>
            </a:r>
            <a:endParaRPr lang="en-US" dirty="0"/>
          </a:p>
          <a:p>
            <a:r>
              <a:rPr lang="en-US" dirty="0" smtClean="0"/>
              <a:t>McKesson </a:t>
            </a:r>
            <a:r>
              <a:rPr lang="en-US" dirty="0"/>
              <a:t>digital image workstation.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b="3030"/>
          <a:stretch>
            <a:fillRect/>
          </a:stretch>
        </p:blipFill>
        <p:spPr bwMode="auto">
          <a:xfrm>
            <a:off x="1295400" y="2895600"/>
            <a:ext cx="6146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9248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Volumes – UFHealth and VAMC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91260363"/>
              </p:ext>
            </p:extLst>
          </p:nvPr>
        </p:nvGraphicFramePr>
        <p:xfrm>
          <a:off x="304800" y="381000"/>
          <a:ext cx="8382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15300" cy="1143000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Open Vascular </a:t>
            </a:r>
            <a:r>
              <a:rPr lang="en-US" sz="4000" dirty="0" smtClean="0">
                <a:solidFill>
                  <a:srgbClr val="FFFF00"/>
                </a:solidFill>
              </a:rPr>
              <a:t>Procedures – UFHealth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8788" y="1597025"/>
            <a:ext cx="5465762" cy="4587875"/>
          </a:xfrm>
        </p:spPr>
        <p:txBody>
          <a:bodyPr/>
          <a:lstStyle/>
          <a:p>
            <a:r>
              <a:rPr lang="en-US" sz="2800" dirty="0"/>
              <a:t>Total cases– Shands </a:t>
            </a:r>
            <a:r>
              <a:rPr lang="en-US" sz="2800" dirty="0" smtClean="0"/>
              <a:t>(2017-2018)</a:t>
            </a:r>
            <a:endParaRPr lang="en-US" sz="2800" dirty="0"/>
          </a:p>
          <a:p>
            <a:pPr lvl="1"/>
            <a:r>
              <a:rPr lang="en-US" sz="2400" dirty="0" smtClean="0"/>
              <a:t>165 </a:t>
            </a:r>
            <a:r>
              <a:rPr lang="en-US" sz="2400" dirty="0"/>
              <a:t>Aortic</a:t>
            </a:r>
          </a:p>
          <a:p>
            <a:pPr lvl="1"/>
            <a:r>
              <a:rPr lang="en-US" sz="2400" dirty="0" smtClean="0"/>
              <a:t>82 </a:t>
            </a:r>
            <a:r>
              <a:rPr lang="en-US" sz="2400" dirty="0"/>
              <a:t>Carotid/cerebrovascular </a:t>
            </a:r>
          </a:p>
          <a:p>
            <a:pPr lvl="1"/>
            <a:r>
              <a:rPr lang="en-US" sz="2400" dirty="0" smtClean="0"/>
              <a:t>217 </a:t>
            </a:r>
            <a:r>
              <a:rPr lang="en-US" sz="2400" dirty="0"/>
              <a:t>Distal revascularization</a:t>
            </a:r>
          </a:p>
          <a:p>
            <a:pPr lvl="1"/>
            <a:r>
              <a:rPr lang="en-US" sz="2400" dirty="0" smtClean="0"/>
              <a:t>76 Visceral </a:t>
            </a:r>
            <a:r>
              <a:rPr lang="en-US" sz="2400" dirty="0"/>
              <a:t>revascularization </a:t>
            </a:r>
          </a:p>
          <a:p>
            <a:pPr lvl="1"/>
            <a:r>
              <a:rPr lang="en-US" sz="2400" dirty="0" smtClean="0"/>
              <a:t>379 Dialysis</a:t>
            </a:r>
            <a:endParaRPr lang="en-US" sz="2400" dirty="0"/>
          </a:p>
          <a:p>
            <a:pPr lvl="1"/>
            <a:r>
              <a:rPr lang="en-US" sz="2400" dirty="0" smtClean="0"/>
              <a:t>306 </a:t>
            </a:r>
            <a:r>
              <a:rPr lang="en-US" sz="2400" dirty="0"/>
              <a:t>Amputations</a:t>
            </a:r>
          </a:p>
          <a:p>
            <a:pPr lvl="1"/>
            <a:r>
              <a:rPr lang="en-US" sz="2400" dirty="0" smtClean="0"/>
              <a:t>157 </a:t>
            </a:r>
            <a:r>
              <a:rPr lang="en-US" sz="2400" dirty="0"/>
              <a:t>Venous</a:t>
            </a:r>
          </a:p>
          <a:p>
            <a:pPr lvl="1"/>
            <a:r>
              <a:rPr lang="en-US" sz="2400" dirty="0" smtClean="0"/>
              <a:t>214 </a:t>
            </a:r>
            <a:r>
              <a:rPr lang="en-US" sz="2400" dirty="0"/>
              <a:t>Other</a:t>
            </a:r>
          </a:p>
          <a:p>
            <a:pPr lvl="1"/>
            <a:endParaRPr lang="en-US" sz="2400" dirty="0"/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925513" y="5621338"/>
            <a:ext cx="3336925" cy="5794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1596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CASES</a:t>
            </a:r>
          </a:p>
        </p:txBody>
      </p:sp>
      <p:pic>
        <p:nvPicPr>
          <p:cNvPr id="8" name="Picture 7" descr="Open thoracoabdominal approach 00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6900" y="1219200"/>
            <a:ext cx="3429000" cy="228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3886200"/>
            <a:ext cx="2162763" cy="2895600"/>
          </a:xfrm>
          <a:prstGeom prst="rect">
            <a:avLst/>
          </a:prstGeom>
        </p:spPr>
      </p:pic>
      <p:pic>
        <p:nvPicPr>
          <p:cNvPr id="7" name="Picture 6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436563"/>
            <a:ext cx="6038850" cy="1058862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Endovascular Procedures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54102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Shands/UFHealth (2017-2018)</a:t>
            </a:r>
          </a:p>
          <a:p>
            <a:pPr lvl="1"/>
            <a:r>
              <a:rPr lang="en-US" dirty="0" smtClean="0"/>
              <a:t>179 Aortic</a:t>
            </a:r>
          </a:p>
          <a:p>
            <a:pPr lvl="1"/>
            <a:r>
              <a:rPr lang="en-US" dirty="0" smtClean="0"/>
              <a:t>392 Peripheral</a:t>
            </a:r>
          </a:p>
          <a:p>
            <a:r>
              <a:rPr lang="en-US" dirty="0"/>
              <a:t>VAMC (</a:t>
            </a:r>
            <a:r>
              <a:rPr lang="en-US" dirty="0" smtClean="0"/>
              <a:t>2017-2018)</a:t>
            </a:r>
          </a:p>
          <a:p>
            <a:pPr lvl="1"/>
            <a:r>
              <a:rPr lang="en-US" dirty="0" smtClean="0"/>
              <a:t>39 Aortic</a:t>
            </a:r>
          </a:p>
          <a:p>
            <a:pPr lvl="1"/>
            <a:r>
              <a:rPr lang="en-US" dirty="0" smtClean="0"/>
              <a:t>135 Peripheral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32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52400"/>
            <a:ext cx="2570163" cy="25701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4994" name="Picture 2" descr="http://t1.gstatic.com/images?q=tbn:ANd9GcQ6KT-qpKSwu_5OM3wutiYGf1PaGagFoEvkZ9MlJMREVvjfnZa28eDk5COXb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2170" y="3352800"/>
            <a:ext cx="2438400" cy="24384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5" cstate="print"/>
          <a:srcRect l="27778" t="7407" r="27778" b="9259"/>
          <a:stretch>
            <a:fillRect/>
          </a:stretch>
        </p:blipFill>
        <p:spPr bwMode="auto">
          <a:xfrm>
            <a:off x="7142163" y="3048000"/>
            <a:ext cx="1828800" cy="274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ColorSeal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Endovascular Procedures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Therapeutic Case Mix (PVOD</a:t>
            </a:r>
            <a:r>
              <a:rPr lang="en-US" sz="2800" dirty="0" smtClean="0"/>
              <a:t>) </a:t>
            </a:r>
          </a:p>
          <a:p>
            <a:pPr lvl="1">
              <a:buClr>
                <a:schemeClr val="tx1"/>
              </a:buClr>
            </a:pPr>
            <a:r>
              <a:rPr lang="en-US" sz="2400" dirty="0" smtClean="0"/>
              <a:t>Carotid </a:t>
            </a:r>
            <a:r>
              <a:rPr lang="en-US" sz="2400" dirty="0"/>
              <a:t>stents</a:t>
            </a:r>
            <a:r>
              <a:rPr lang="en-US" sz="2000" dirty="0"/>
              <a:t>					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Arch vessel interventions			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Renal/visceral interventions			</a:t>
            </a:r>
          </a:p>
          <a:p>
            <a:pPr lvl="1">
              <a:buClr>
                <a:schemeClr val="tx1"/>
              </a:buClr>
            </a:pPr>
            <a:r>
              <a:rPr lang="en-US" sz="2400" dirty="0" smtClean="0"/>
              <a:t>Aorto-iliac </a:t>
            </a:r>
            <a:r>
              <a:rPr lang="en-US" sz="2400" dirty="0"/>
              <a:t>interventions			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Infrainguinal interventions			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Dialysis-related interventions		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IVC </a:t>
            </a:r>
            <a:r>
              <a:rPr lang="en-US" sz="2400" dirty="0" smtClean="0"/>
              <a:t>filters</a:t>
            </a:r>
          </a:p>
          <a:p>
            <a:pPr lvl="1">
              <a:buClr>
                <a:schemeClr val="tx1"/>
              </a:buClr>
            </a:pPr>
            <a:r>
              <a:rPr lang="en-US" sz="2400" dirty="0" smtClean="0"/>
              <a:t>Venous interventions (AVM, Complex Venous Occlusive)</a:t>
            </a:r>
            <a:r>
              <a:rPr lang="en-US" sz="2400" dirty="0"/>
              <a:t>					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Others						</a:t>
            </a:r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1676400"/>
            <a:ext cx="6003925" cy="3879850"/>
            <a:chOff x="1938338" y="1644650"/>
            <a:chExt cx="6003925" cy="3879850"/>
          </a:xfrm>
        </p:grpSpPr>
        <p:sp>
          <p:nvSpPr>
            <p:cNvPr id="58376" name="AutoShape 8"/>
            <p:cNvSpPr>
              <a:spLocks noChangeArrowheads="1"/>
            </p:cNvSpPr>
            <p:nvPr/>
          </p:nvSpPr>
          <p:spPr bwMode="auto">
            <a:xfrm>
              <a:off x="3257550" y="2157413"/>
              <a:ext cx="2865438" cy="2800350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4027487" y="1644650"/>
              <a:ext cx="1916113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Clinical Care</a:t>
              </a:r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1938338" y="5067300"/>
              <a:ext cx="1490662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Research</a:t>
              </a:r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6400800" y="5067300"/>
              <a:ext cx="1541463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</p:grp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2057400" y="304800"/>
            <a:ext cx="522771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Standards of Excellence</a:t>
            </a:r>
          </a:p>
        </p:txBody>
      </p:sp>
      <p:pic>
        <p:nvPicPr>
          <p:cNvPr id="8" name="Picture 7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772470"/>
              </p:ext>
            </p:extLst>
          </p:nvPr>
        </p:nvGraphicFramePr>
        <p:xfrm>
          <a:off x="609600" y="1524000"/>
          <a:ext cx="8153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Aortic Volume at UFHealth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7745"/>
            <a:ext cx="8991600" cy="84613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Fellow Case </a:t>
            </a:r>
            <a:r>
              <a:rPr lang="en-US" dirty="0" smtClean="0">
                <a:solidFill>
                  <a:srgbClr val="FFFF00"/>
                </a:solidFill>
              </a:rPr>
              <a:t>Volumes 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Primary+Secondary</a:t>
            </a:r>
            <a:r>
              <a:rPr lang="en-US" sz="3600" dirty="0" smtClean="0">
                <a:solidFill>
                  <a:srgbClr val="FFFF00"/>
                </a:solidFill>
              </a:rPr>
              <a:t>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Picture 5" descr="Kalei_Feezor_hand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676400"/>
            <a:ext cx="4775200" cy="35814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646317"/>
              </p:ext>
            </p:extLst>
          </p:nvPr>
        </p:nvGraphicFramePr>
        <p:xfrm>
          <a:off x="762000" y="990600"/>
          <a:ext cx="2438400" cy="54374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0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Graduating 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Index case number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1047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721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1071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 VS ACGME Case Volumes 2017/2018</a:t>
            </a:r>
            <a:endParaRPr lang="en-US" sz="4000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077334"/>
              </p:ext>
            </p:extLst>
          </p:nvPr>
        </p:nvGraphicFramePr>
        <p:xfrm>
          <a:off x="762000" y="1905000"/>
          <a:ext cx="7772401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1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National</a:t>
                      </a:r>
                      <a:r>
                        <a:rPr lang="en-US" baseline="0" dirty="0" smtClean="0"/>
                        <a:t> Average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UF</a:t>
                      </a:r>
                      <a:r>
                        <a:rPr lang="en-US" baseline="0" dirty="0" smtClean="0"/>
                        <a:t> Fellow (%)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Aneurysm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 (99)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Cerebrovascular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 (48)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Peripheral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 (72)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Mesenteric/renal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 (99)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 (83)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Endovascular diagnostic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 (82)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Vascular access (total)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 (84)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operations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1071 (75)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63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307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Focus on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ortic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urgery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62999" cy="19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2971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0480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“…. Vascular fellows will complete 10 open aortic repair cases in 2015 and five in 2020 …”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747528"/>
              </p:ext>
            </p:extLst>
          </p:nvPr>
        </p:nvGraphicFramePr>
        <p:xfrm>
          <a:off x="4038600" y="4856480"/>
          <a:ext cx="5029200" cy="200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Graduating</a:t>
                      </a:r>
                      <a:r>
                        <a:rPr lang="en-US" sz="1400" baseline="0" dirty="0" smtClean="0"/>
                        <a:t> Year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</a:t>
                      </a:r>
                      <a:r>
                        <a:rPr lang="en-US" sz="1400" dirty="0" err="1" smtClean="0"/>
                        <a:t>ile</a:t>
                      </a:r>
                      <a:r>
                        <a:rPr lang="en-US" sz="1400" baseline="0" dirty="0" smtClean="0"/>
                        <a:t> aortic aneurysm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</a:t>
                      </a:r>
                      <a:r>
                        <a:rPr lang="en-US" sz="1400" dirty="0" err="1" smtClean="0"/>
                        <a:t>ile</a:t>
                      </a:r>
                      <a:r>
                        <a:rPr lang="en-US" sz="1400" dirty="0" smtClean="0"/>
                        <a:t> abdominal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obstructive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" y="3581400"/>
            <a:ext cx="56718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Avg. 2017-2018 ACGME Report</a:t>
            </a:r>
          </a:p>
          <a:p>
            <a:r>
              <a:rPr lang="en-US" dirty="0"/>
              <a:t>	</a:t>
            </a:r>
            <a:r>
              <a:rPr lang="en-US" dirty="0" smtClean="0"/>
              <a:t>- Open Infrarenal AAA repair, Elective n = 8.9</a:t>
            </a:r>
          </a:p>
          <a:p>
            <a:r>
              <a:rPr lang="en-US" dirty="0"/>
              <a:t>	</a:t>
            </a:r>
            <a:r>
              <a:rPr lang="en-US" dirty="0" smtClean="0"/>
              <a:t>- Open Infrarenal AAA repair, Rupture n = 2.6</a:t>
            </a:r>
          </a:p>
          <a:p>
            <a:r>
              <a:rPr lang="en-US" dirty="0"/>
              <a:t>	</a:t>
            </a:r>
            <a:r>
              <a:rPr lang="en-US" dirty="0" smtClean="0"/>
              <a:t>- Aorto-iliac/femoral bypass, Obstructive, n = 7.8</a:t>
            </a:r>
          </a:p>
          <a:p>
            <a:r>
              <a:rPr lang="en-US" dirty="0"/>
              <a:t>	</a:t>
            </a:r>
            <a:r>
              <a:rPr lang="en-US" dirty="0" smtClean="0"/>
              <a:t>- Open TAAA repair, n = 3.1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Typical Week (2/19 – 2/24)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14400"/>
            <a:ext cx="4038600" cy="452596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1100" dirty="0" smtClean="0"/>
              <a:t>Sunday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TEVAR for aorto-bronchial fistula</a:t>
            </a:r>
          </a:p>
          <a:p>
            <a:pPr>
              <a:buClr>
                <a:schemeClr val="tx1"/>
              </a:buClr>
            </a:pPr>
            <a:r>
              <a:rPr lang="en-US" sz="1100" dirty="0" smtClean="0"/>
              <a:t>Monday – 3 rooms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GSV ablation x3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Open Mesenteric bypass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SMA stent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Iliac stent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Antegrade TEVAR with TCV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IVC filter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BKA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TMA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TEVAR for BAI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I+D/washout leg hematoma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Leg wound washout</a:t>
            </a:r>
          </a:p>
          <a:p>
            <a:pPr>
              <a:buClr>
                <a:schemeClr val="tx1"/>
              </a:buClr>
            </a:pPr>
            <a:r>
              <a:rPr lang="en-US" sz="1100" dirty="0" smtClean="0"/>
              <a:t>Tuesday – 3 rooms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Aorto-bi-femoral bypass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Brachial-</a:t>
            </a:r>
            <a:r>
              <a:rPr lang="en-US" sz="1100" dirty="0" err="1" smtClean="0"/>
              <a:t>basilic</a:t>
            </a:r>
            <a:r>
              <a:rPr lang="en-US" sz="1100" dirty="0" smtClean="0"/>
              <a:t> AVF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Open Juxtarenal AAA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Splenic artery embolization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TEVAR with Renal stent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TEVAR for BAI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838200"/>
            <a:ext cx="4038600" cy="601980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sz="1100" dirty="0" smtClean="0"/>
              <a:t>Wednesday – 3 rooms</a:t>
            </a:r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AV </a:t>
            </a:r>
            <a:r>
              <a:rPr lang="en-US" sz="1100" dirty="0" err="1" smtClean="0"/>
              <a:t>fistulogram</a:t>
            </a:r>
            <a:r>
              <a:rPr lang="en-US" sz="1100" dirty="0" smtClean="0"/>
              <a:t> with open revision</a:t>
            </a:r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AV </a:t>
            </a:r>
            <a:r>
              <a:rPr lang="en-US" sz="1100" dirty="0" err="1" smtClean="0"/>
              <a:t>fistulogram</a:t>
            </a:r>
            <a:endParaRPr lang="en-US" sz="1100" dirty="0" smtClean="0"/>
          </a:p>
          <a:p>
            <a:pPr marL="740664">
              <a:buClr>
                <a:schemeClr val="tx1"/>
              </a:buClr>
            </a:pPr>
            <a:r>
              <a:rPr lang="en-US" sz="1100" dirty="0" err="1" smtClean="0"/>
              <a:t>Exlap</a:t>
            </a:r>
            <a:r>
              <a:rPr lang="en-US" sz="1100" dirty="0" smtClean="0"/>
              <a:t> for Lymphatic Leak</a:t>
            </a:r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Fem-</a:t>
            </a:r>
            <a:r>
              <a:rPr lang="en-US" sz="1100" dirty="0" err="1" smtClean="0"/>
              <a:t>tibial</a:t>
            </a:r>
            <a:r>
              <a:rPr lang="en-US" sz="1100" dirty="0" smtClean="0"/>
              <a:t> bypass with vein</a:t>
            </a:r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RLE </a:t>
            </a:r>
            <a:r>
              <a:rPr lang="en-US" sz="1100" dirty="0" err="1" smtClean="0"/>
              <a:t>agram</a:t>
            </a:r>
            <a:endParaRPr lang="en-US" sz="1100" dirty="0" smtClean="0"/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L BKA</a:t>
            </a:r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Ankle disarticulation</a:t>
            </a:r>
          </a:p>
          <a:p>
            <a:pPr marL="740664">
              <a:buClr>
                <a:schemeClr val="tx1"/>
              </a:buClr>
            </a:pPr>
            <a:r>
              <a:rPr lang="en-US" sz="1100" dirty="0" smtClean="0"/>
              <a:t>BKA debridement</a:t>
            </a:r>
          </a:p>
          <a:p>
            <a:pPr>
              <a:buClr>
                <a:schemeClr val="tx1"/>
              </a:buClr>
            </a:pPr>
            <a:r>
              <a:rPr lang="en-US" sz="1100" dirty="0" smtClean="0"/>
              <a:t>Thursday – 3 rooms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AV </a:t>
            </a:r>
            <a:r>
              <a:rPr lang="en-US" sz="1100" dirty="0" err="1" smtClean="0"/>
              <a:t>fistulogram</a:t>
            </a:r>
            <a:endParaRPr lang="en-US" sz="1100" dirty="0" smtClean="0"/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2</a:t>
            </a:r>
            <a:r>
              <a:rPr lang="en-US" sz="1100" baseline="30000" dirty="0" smtClean="0"/>
              <a:t>nd</a:t>
            </a:r>
            <a:r>
              <a:rPr lang="en-US" sz="1100" dirty="0" smtClean="0"/>
              <a:t> stage BVT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R iliac stent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Renal stent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AV graft (Brach-Ax loop)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AV </a:t>
            </a:r>
            <a:r>
              <a:rPr lang="en-US" sz="1100" dirty="0" err="1" smtClean="0"/>
              <a:t>fistulogram</a:t>
            </a:r>
            <a:r>
              <a:rPr lang="en-US" sz="1100" dirty="0" smtClean="0"/>
              <a:t> + open revision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Open AAA EVAR conversion</a:t>
            </a:r>
          </a:p>
          <a:p>
            <a:pPr lvl="1">
              <a:buClr>
                <a:schemeClr val="tx1"/>
              </a:buClr>
            </a:pPr>
            <a:r>
              <a:rPr lang="en-US" sz="1100" dirty="0" err="1" smtClean="0"/>
              <a:t>Brachio</a:t>
            </a:r>
            <a:r>
              <a:rPr lang="en-US" sz="1100" dirty="0" smtClean="0"/>
              <a:t>-basilica AVF 1</a:t>
            </a:r>
            <a:r>
              <a:rPr lang="en-US" sz="1100" baseline="30000" dirty="0" smtClean="0"/>
              <a:t>st</a:t>
            </a:r>
            <a:r>
              <a:rPr lang="en-US" sz="1100" dirty="0" smtClean="0"/>
              <a:t> stage</a:t>
            </a:r>
            <a:endParaRPr lang="en-US" sz="1100" dirty="0"/>
          </a:p>
          <a:p>
            <a:pPr>
              <a:buClr>
                <a:schemeClr val="tx1"/>
              </a:buClr>
            </a:pPr>
            <a:r>
              <a:rPr lang="en-US" sz="1100" dirty="0" smtClean="0"/>
              <a:t>Friday – 1 room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Open visceral debranching/TEVAR</a:t>
            </a:r>
            <a:endParaRPr lang="en-US" sz="1100" dirty="0"/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Right </a:t>
            </a:r>
            <a:r>
              <a:rPr lang="en-US" sz="1100" dirty="0" err="1" smtClean="0"/>
              <a:t>brach</a:t>
            </a:r>
            <a:r>
              <a:rPr lang="en-US" sz="1100" dirty="0" smtClean="0"/>
              <a:t>-Ax AV graft</a:t>
            </a:r>
            <a:endParaRPr lang="en-US" sz="1100" dirty="0"/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DRIL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Ankle disarticulation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TMA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RLE </a:t>
            </a:r>
            <a:r>
              <a:rPr lang="en-US" sz="1100" dirty="0" err="1" smtClean="0"/>
              <a:t>agram</a:t>
            </a:r>
            <a:r>
              <a:rPr lang="en-US" sz="1100" dirty="0" smtClean="0"/>
              <a:t>/SFA intervention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Acute Right Ischemia</a:t>
            </a:r>
          </a:p>
          <a:p>
            <a:pPr lvl="1">
              <a:buClr>
                <a:schemeClr val="tx1"/>
              </a:buClr>
            </a:pPr>
            <a:r>
              <a:rPr lang="en-US" sz="1100" dirty="0" smtClean="0"/>
              <a:t>AUI/fem-fem EVAR</a:t>
            </a:r>
            <a:endParaRPr lang="en-US" sz="1100" dirty="0"/>
          </a:p>
        </p:txBody>
      </p:sp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828800" y="1676400"/>
            <a:ext cx="5610533" cy="3879850"/>
            <a:chOff x="1938338" y="1644650"/>
            <a:chExt cx="5610533" cy="3879850"/>
          </a:xfrm>
        </p:grpSpPr>
        <p:sp>
          <p:nvSpPr>
            <p:cNvPr id="58376" name="AutoShape 8"/>
            <p:cNvSpPr>
              <a:spLocks noChangeArrowheads="1"/>
            </p:cNvSpPr>
            <p:nvPr/>
          </p:nvSpPr>
          <p:spPr bwMode="auto">
            <a:xfrm>
              <a:off x="3257550" y="2157413"/>
              <a:ext cx="2865438" cy="2800350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4027487" y="1644650"/>
              <a:ext cx="134902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Clinical Care</a:t>
              </a:r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1938338" y="5067300"/>
              <a:ext cx="1490662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Research</a:t>
              </a:r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6400800" y="5067300"/>
              <a:ext cx="1148071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Education</a:t>
              </a:r>
            </a:p>
          </p:txBody>
        </p:sp>
      </p:grp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2057400" y="381000"/>
            <a:ext cx="522771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Standards of Excellence</a:t>
            </a:r>
          </a:p>
        </p:txBody>
      </p:sp>
      <p:pic>
        <p:nvPicPr>
          <p:cNvPr id="8" name="Picture 7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4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Clinical </a:t>
            </a:r>
            <a:r>
              <a:rPr lang="en-US" dirty="0" smtClean="0">
                <a:solidFill>
                  <a:srgbClr val="FFFF00"/>
                </a:solidFill>
              </a:rPr>
              <a:t>Curriculum (APDVS)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Aneurysms (4 mos)</a:t>
            </a:r>
          </a:p>
          <a:p>
            <a:r>
              <a:rPr lang="en-US" sz="2400"/>
              <a:t>PAOD (4 mos)</a:t>
            </a:r>
          </a:p>
          <a:p>
            <a:r>
              <a:rPr lang="en-US" sz="2400"/>
              <a:t>Renal (1 mos)</a:t>
            </a:r>
          </a:p>
          <a:p>
            <a:r>
              <a:rPr lang="en-US" sz="2400"/>
              <a:t>Mesenteric (1 mos)</a:t>
            </a:r>
          </a:p>
          <a:p>
            <a:r>
              <a:rPr lang="en-US" sz="2400"/>
              <a:t>CVOD (3 mos) </a:t>
            </a:r>
          </a:p>
          <a:p>
            <a:r>
              <a:rPr lang="en-US" sz="2400"/>
              <a:t>Venous (3 mos)</a:t>
            </a:r>
          </a:p>
          <a:p>
            <a:r>
              <a:rPr lang="en-US" sz="2400"/>
              <a:t>Diagnostic (1 mos)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/>
              <a:t>Trauma (1 mos)</a:t>
            </a:r>
          </a:p>
          <a:p>
            <a:r>
              <a:rPr lang="en-US" sz="2400"/>
              <a:t>Complications (1 mos)</a:t>
            </a:r>
          </a:p>
          <a:p>
            <a:r>
              <a:rPr lang="en-US" sz="2400"/>
              <a:t>Risk/non-op (1 mos)</a:t>
            </a:r>
          </a:p>
          <a:p>
            <a:r>
              <a:rPr lang="en-US" sz="2400"/>
              <a:t>Hematology (1 mos)</a:t>
            </a:r>
          </a:p>
          <a:p>
            <a:r>
              <a:rPr lang="en-US" sz="2400"/>
              <a:t>Hemodialysis (1 mos)</a:t>
            </a:r>
          </a:p>
          <a:p>
            <a:r>
              <a:rPr lang="en-US" sz="2400"/>
              <a:t>Clin Science (1 mos)</a:t>
            </a:r>
          </a:p>
          <a:p>
            <a:r>
              <a:rPr lang="en-US" sz="2400"/>
              <a:t>Other (1 mos)</a:t>
            </a:r>
          </a:p>
        </p:txBody>
      </p:sp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58800" y="330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Conference </a:t>
            </a:r>
            <a:r>
              <a:rPr lang="en-US" dirty="0" smtClean="0">
                <a:solidFill>
                  <a:srgbClr val="FFFF00"/>
                </a:solidFill>
              </a:rPr>
              <a:t>Schedule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721056" cy="498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227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Educational Block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693862"/>
            <a:ext cx="6916738" cy="46307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VSCORE/Rutherford.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Case conference.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VQI / Morbidity and mortality.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Faculty Meeting.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Vascular lab / RPVI preparation.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JVS conference.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Trauma / vascular conference (on hold, quarterly).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346075"/>
            <a:ext cx="7724775" cy="87471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Visiting Professors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4606925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Kimberley </a:t>
            </a:r>
            <a:r>
              <a:rPr lang="en-US" sz="2200" dirty="0">
                <a:cs typeface="Arial" charset="0"/>
              </a:rPr>
              <a:t>J. Hansen,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Michael S. Conte,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Louis Messina,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Ronald </a:t>
            </a:r>
            <a:r>
              <a:rPr lang="en-US" sz="2200" dirty="0" err="1">
                <a:cs typeface="Arial" charset="0"/>
              </a:rPr>
              <a:t>Dalman</a:t>
            </a:r>
            <a:r>
              <a:rPr lang="en-US" sz="2200" dirty="0">
                <a:cs typeface="Arial" charset="0"/>
              </a:rPr>
              <a:t>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David M. Williams,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Gregorio A. </a:t>
            </a:r>
            <a:r>
              <a:rPr lang="en-US" sz="2200" dirty="0" err="1">
                <a:cs typeface="Arial" charset="0"/>
              </a:rPr>
              <a:t>Sicard</a:t>
            </a:r>
            <a:r>
              <a:rPr lang="en-US" sz="2200" dirty="0">
                <a:cs typeface="Arial" charset="0"/>
              </a:rPr>
              <a:t>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Frank W. </a:t>
            </a:r>
            <a:r>
              <a:rPr lang="en-US" sz="2200" dirty="0" err="1">
                <a:cs typeface="Arial" charset="0"/>
              </a:rPr>
              <a:t>Logerfo</a:t>
            </a:r>
            <a:r>
              <a:rPr lang="en-US" sz="2200" dirty="0">
                <a:cs typeface="Arial" charset="0"/>
              </a:rPr>
              <a:t>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Robert M. </a:t>
            </a:r>
            <a:r>
              <a:rPr lang="en-US" sz="2200" dirty="0" err="1">
                <a:cs typeface="Arial" charset="0"/>
              </a:rPr>
              <a:t>Zwolak</a:t>
            </a:r>
            <a:r>
              <a:rPr lang="en-US" sz="2200" dirty="0">
                <a:cs typeface="Arial" charset="0"/>
              </a:rPr>
              <a:t>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Ronald M. </a:t>
            </a:r>
            <a:r>
              <a:rPr lang="en-US" sz="2200" dirty="0" err="1">
                <a:cs typeface="Arial" charset="0"/>
              </a:rPr>
              <a:t>Fairman</a:t>
            </a:r>
            <a:r>
              <a:rPr lang="en-US" sz="2200" dirty="0">
                <a:cs typeface="Arial" charset="0"/>
              </a:rPr>
              <a:t>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cs typeface="Arial" charset="0"/>
              </a:rPr>
              <a:t>Michael Lawrence-Brown, M.D</a:t>
            </a:r>
            <a:r>
              <a:rPr lang="en-US" sz="2200" dirty="0" smtClean="0">
                <a:cs typeface="Arial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Spence Taylor,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Joseph Mills, M.D.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Timothy A. M. </a:t>
            </a:r>
            <a:r>
              <a:rPr lang="en-US" sz="2200" dirty="0" err="1" smtClean="0">
                <a:cs typeface="Arial" charset="0"/>
              </a:rPr>
              <a:t>Chuter</a:t>
            </a:r>
            <a:r>
              <a:rPr lang="en-US" sz="2200" dirty="0" smtClean="0">
                <a:cs typeface="Arial" charset="0"/>
              </a:rPr>
              <a:t>, MD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Harry (Hal) Dietz, MD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Gerald B. </a:t>
            </a:r>
            <a:r>
              <a:rPr lang="en-US" sz="2200" dirty="0" err="1" smtClean="0">
                <a:cs typeface="Arial" charset="0"/>
              </a:rPr>
              <a:t>Zelenock</a:t>
            </a:r>
            <a:r>
              <a:rPr lang="en-US" sz="2200" dirty="0" smtClean="0">
                <a:cs typeface="Arial" charset="0"/>
              </a:rPr>
              <a:t>, MD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Richard P. Cambria, MD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 smtClean="0">
                <a:cs typeface="Arial" charset="0"/>
              </a:rPr>
              <a:t>Carlos </a:t>
            </a:r>
            <a:r>
              <a:rPr lang="en-US" sz="2200" dirty="0" err="1" smtClean="0">
                <a:cs typeface="Arial" charset="0"/>
              </a:rPr>
              <a:t>Donayre</a:t>
            </a:r>
            <a:r>
              <a:rPr lang="en-US" sz="2200" dirty="0" smtClean="0">
                <a:cs typeface="Arial" charset="0"/>
              </a:rPr>
              <a:t>, MD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>
              <a:cs typeface="Arial" charset="0"/>
            </a:endParaRPr>
          </a:p>
        </p:txBody>
      </p:sp>
      <p:pic>
        <p:nvPicPr>
          <p:cNvPr id="136196" name="Picture 4" descr="IMG_14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1662113"/>
            <a:ext cx="2743200" cy="4254500"/>
          </a:xfrm>
          <a:prstGeom prst="rect">
            <a:avLst/>
          </a:prstGeom>
          <a:noFill/>
        </p:spPr>
      </p:pic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43467" y="3048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Faculty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984067" cy="480060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Clinical – UF COM Gainesville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Thomas S. Huber, MD, PhD, Professor and Chief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Gilbert R. Upchurch, Jr., MD, Professor and Chair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Scott A. Berceli, MD, PhD, Professor and Chief (VA)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Martin R. Back, MD, MS,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Salvatore T. Scali, MD, Associate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Javairiah Fatima, MD, Assistant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Kristina A. Giles, MD, Assistant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Dean Arnaoutakis, MD, MPH, Assistant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Michol Cooper, MD, PhD, Assistant Professor</a:t>
            </a:r>
          </a:p>
          <a:p>
            <a:endParaRPr lang="en-US" altLang="en-US" dirty="0" smtClean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842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938338" y="1644650"/>
            <a:ext cx="6003925" cy="3879850"/>
            <a:chOff x="1938338" y="1644650"/>
            <a:chExt cx="6003925" cy="3879850"/>
          </a:xfrm>
        </p:grpSpPr>
        <p:sp>
          <p:nvSpPr>
            <p:cNvPr id="58376" name="AutoShape 8"/>
            <p:cNvSpPr>
              <a:spLocks noChangeArrowheads="1"/>
            </p:cNvSpPr>
            <p:nvPr/>
          </p:nvSpPr>
          <p:spPr bwMode="auto">
            <a:xfrm>
              <a:off x="3257550" y="2157413"/>
              <a:ext cx="2865438" cy="2800350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4027487" y="1644650"/>
              <a:ext cx="134902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Clinical Care</a:t>
              </a:r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1938338" y="5067300"/>
              <a:ext cx="1055417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Research</a:t>
              </a:r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6400800" y="5067300"/>
              <a:ext cx="1541463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</p:grp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768475" y="436563"/>
            <a:ext cx="522771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Standards of Excellence</a:t>
            </a:r>
          </a:p>
        </p:txBody>
      </p:sp>
      <p:pic>
        <p:nvPicPr>
          <p:cNvPr id="8" name="Picture 7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4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Clinical Research Interests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524000"/>
            <a:ext cx="6816725" cy="448468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Aneurysm disease.</a:t>
            </a:r>
          </a:p>
          <a:p>
            <a:r>
              <a:rPr lang="en-US" dirty="0" smtClean="0"/>
              <a:t>Endovascular aortic repair</a:t>
            </a:r>
            <a:r>
              <a:rPr lang="en-US" dirty="0"/>
              <a:t>.</a:t>
            </a:r>
          </a:p>
          <a:p>
            <a:r>
              <a:rPr lang="en-US" dirty="0"/>
              <a:t>Hemodialysis access.</a:t>
            </a:r>
          </a:p>
          <a:p>
            <a:r>
              <a:rPr lang="en-US" dirty="0" smtClean="0"/>
              <a:t>Lower extremity bypass.</a:t>
            </a:r>
          </a:p>
          <a:p>
            <a:r>
              <a:rPr lang="en-US" dirty="0" smtClean="0"/>
              <a:t>Tertiary care vascular surgery.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76400" y="5486400"/>
            <a:ext cx="579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i="1" dirty="0" smtClean="0"/>
              <a:t>“</a:t>
            </a:r>
            <a:r>
              <a:rPr lang="en-US" sz="2400" i="1" dirty="0" smtClean="0"/>
              <a:t>Write </a:t>
            </a:r>
            <a:r>
              <a:rPr lang="en-US" sz="2400" i="1" dirty="0"/>
              <a:t>about what you </a:t>
            </a:r>
            <a:r>
              <a:rPr lang="en-US" sz="2400" i="1" u="sng" dirty="0"/>
              <a:t>do</a:t>
            </a:r>
            <a:r>
              <a:rPr lang="en-US" sz="2400" i="1" dirty="0" smtClean="0"/>
              <a:t>…”</a:t>
            </a:r>
            <a:endParaRPr lang="en-US" sz="2400" i="1" dirty="0"/>
          </a:p>
          <a:p>
            <a:pPr>
              <a:spcBef>
                <a:spcPts val="0"/>
              </a:spcBef>
              <a:buNone/>
            </a:pPr>
            <a:r>
              <a:rPr lang="en-US" sz="2400" i="1" dirty="0"/>
              <a:t>					-JMS</a:t>
            </a:r>
          </a:p>
        </p:txBody>
      </p:sp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Research - Clinical</a:t>
            </a:r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NIH Hemodialysis Fistula Maturation</a:t>
            </a:r>
          </a:p>
          <a:p>
            <a:r>
              <a:rPr lang="en-US" altLang="en-US" smtClean="0"/>
              <a:t>NIH BEST Chronic Limb Ischemia</a:t>
            </a:r>
          </a:p>
          <a:p>
            <a:r>
              <a:rPr lang="en-US" altLang="en-US" smtClean="0"/>
              <a:t>Vascular Quality Initiative</a:t>
            </a:r>
          </a:p>
          <a:p>
            <a:r>
              <a:rPr lang="en-US" altLang="en-US" smtClean="0"/>
              <a:t>VA Cooperative studies</a:t>
            </a:r>
          </a:p>
          <a:p>
            <a:r>
              <a:rPr lang="en-US" altLang="en-US" smtClean="0"/>
              <a:t>Industry-sponsored device trials</a:t>
            </a:r>
          </a:p>
          <a:p>
            <a:r>
              <a:rPr lang="en-US" altLang="en-US" smtClean="0"/>
              <a:t>Industry-sponsored phamaceutical trials </a:t>
            </a:r>
          </a:p>
        </p:txBody>
      </p:sp>
      <p:pic>
        <p:nvPicPr>
          <p:cNvPr id="30724" name="Picture 2" descr="SoutheasternVascularLogo-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971800"/>
            <a:ext cx="201647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01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724400" y="685800"/>
            <a:ext cx="4343400" cy="4724400"/>
          </a:xfrm>
        </p:spPr>
        <p:txBody>
          <a:bodyPr>
            <a:noAutofit/>
          </a:bodyPr>
          <a:lstStyle/>
          <a:p>
            <a:r>
              <a:rPr lang="en-US" sz="1200" b="1" u="sng" dirty="0">
                <a:solidFill>
                  <a:srgbClr val="FF9900"/>
                </a:solidFill>
              </a:rPr>
              <a:t>Comparative Outcomes of Open, Hybrid, and Fenestrated Branched Endovascular Repair of Extent II and III Thoracoabdominal Aortic Aneurysms</a:t>
            </a:r>
            <a:r>
              <a:rPr lang="en-US" sz="1200" dirty="0"/>
              <a:t> Dean Arnaoutakis, Salvatore Scali,  Adam Beck, Thomas Huber, Andrew Martin, Liza </a:t>
            </a:r>
            <a:r>
              <a:rPr lang="en-US" sz="1200" dirty="0" err="1"/>
              <a:t>Laquian</a:t>
            </a:r>
            <a:r>
              <a:rPr lang="en-US" sz="1200" dirty="0"/>
              <a:t>, Thomas Beaver, Gilbert Upchurch</a:t>
            </a:r>
          </a:p>
          <a:p>
            <a:pPr marL="68580" indent="0" algn="ctr">
              <a:buNone/>
            </a:pPr>
            <a:r>
              <a:rPr lang="en-US" sz="1200" i="1" dirty="0"/>
              <a:t>SAVS, Boca Raton, FL, January </a:t>
            </a:r>
            <a:r>
              <a:rPr lang="en-US" sz="1200" i="1" dirty="0" smtClean="0"/>
              <a:t>2019</a:t>
            </a:r>
            <a:endParaRPr lang="en-US" sz="1200" b="1" u="sng" dirty="0" smtClean="0">
              <a:solidFill>
                <a:srgbClr val="FF9900"/>
              </a:solidFill>
            </a:endParaRPr>
          </a:p>
          <a:p>
            <a:r>
              <a:rPr lang="en-US" sz="1200" b="1" u="sng" dirty="0" smtClean="0">
                <a:solidFill>
                  <a:srgbClr val="FF9900"/>
                </a:solidFill>
              </a:rPr>
              <a:t>Safety </a:t>
            </a:r>
            <a:r>
              <a:rPr lang="en-US" sz="1200" b="1" u="sng" dirty="0">
                <a:solidFill>
                  <a:srgbClr val="FF9900"/>
                </a:solidFill>
              </a:rPr>
              <a:t>and Efficacy of Hybrid Thoracic Endovascular Aortic Repair for Management of Aberrant Subclavian Artery </a:t>
            </a:r>
            <a:r>
              <a:rPr lang="en-US" sz="1200" b="1" u="sng" dirty="0" smtClean="0">
                <a:solidFill>
                  <a:srgbClr val="FF9900"/>
                </a:solidFill>
              </a:rPr>
              <a:t>Complications</a:t>
            </a:r>
            <a:r>
              <a:rPr lang="en-US" sz="1200" dirty="0" smtClean="0"/>
              <a:t> Sarah </a:t>
            </a:r>
            <a:r>
              <a:rPr lang="en-US" sz="1200" dirty="0"/>
              <a:t>Gray, Salvatore Scali, Kristina Giles, Dean Arnaoutakis, Martin Back, Michol Cooper, Scott Berceli, Gilbert Upchurch, Thomas Huber, Javairiah Fatima.</a:t>
            </a:r>
          </a:p>
          <a:p>
            <a:pPr marL="68580" indent="0" algn="ctr">
              <a:buNone/>
            </a:pPr>
            <a:r>
              <a:rPr lang="en-US" sz="1200" dirty="0"/>
              <a:t> </a:t>
            </a:r>
            <a:r>
              <a:rPr lang="en-US" sz="1200" i="1" dirty="0"/>
              <a:t>SCVS, Boca Raton, FL </a:t>
            </a:r>
            <a:r>
              <a:rPr lang="en-US" sz="1200" i="1" dirty="0" smtClean="0"/>
              <a:t>2019</a:t>
            </a:r>
            <a:endParaRPr lang="en-US" sz="1200" dirty="0" smtClean="0"/>
          </a:p>
          <a:p>
            <a:r>
              <a:rPr lang="en-US" sz="1200" b="1" u="sng" dirty="0" smtClean="0">
                <a:solidFill>
                  <a:srgbClr val="FF9900"/>
                </a:solidFill>
              </a:rPr>
              <a:t>Treatment Strategies and Outcomes of Infected Thoracoabdominal and Pararenal Aortic Aneurysms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Javairiah Fatima, Erik Anderson, Jeffrey Crawford, Michol Cooper, Salvatore Scali, Martin Back, Kristina Giles, Scott Berceli, Dean Arnaoutakis, Gilbert Upchurch, Thomas Huber</a:t>
            </a:r>
          </a:p>
          <a:p>
            <a:pPr marL="68580" indent="0" algn="ctr">
              <a:buNone/>
            </a:pPr>
            <a:r>
              <a:rPr lang="en-US" sz="1200" i="1" dirty="0" smtClean="0"/>
              <a:t>SCVS, Boca Raton, FL 2019</a:t>
            </a:r>
            <a:endParaRPr lang="en-US" sz="1200" i="1" dirty="0"/>
          </a:p>
          <a:p>
            <a:pPr>
              <a:spcBef>
                <a:spcPts val="0"/>
              </a:spcBef>
            </a:pPr>
            <a:r>
              <a:rPr lang="en-US" sz="1200" b="1" u="sng" dirty="0" smtClean="0">
                <a:solidFill>
                  <a:srgbClr val="FF9900"/>
                </a:solidFill>
              </a:rPr>
              <a:t>Management and Outcomes of Superior Mesenteric Artery Aneurysm Repair</a:t>
            </a:r>
            <a:r>
              <a:rPr lang="en-US" sz="1200" b="1" dirty="0" smtClean="0">
                <a:solidFill>
                  <a:srgbClr val="FF9900"/>
                </a:solidFill>
              </a:rPr>
              <a:t> </a:t>
            </a:r>
            <a:r>
              <a:rPr lang="en-US" sz="1200" dirty="0" smtClean="0"/>
              <a:t>Zachary Hodges, Javairiah Fatima, Salvatore Scali, Robert Feezor, Martin Back, Kristina Giles, Scott Berceli, Michol Cooper, Dean Arnaoutakis, Thomas Huber, Gilbert Upchurch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en-US" sz="1200" i="1" dirty="0" smtClean="0"/>
              <a:t>SCVS, Boca Raton, FL 2019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1770"/>
            <a:ext cx="5773737" cy="11430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0" baseline="0">
                <a:solidFill>
                  <a:schemeClr val="tx2">
                    <a:satMod val="200000"/>
                  </a:schemeClr>
                </a:solidFill>
                <a:latin typeface="Corbel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FFFF00"/>
                </a:solidFill>
              </a:rPr>
              <a:t>Fellow / Resident </a:t>
            </a:r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 smtClean="0">
                <a:solidFill>
                  <a:srgbClr val="FFFF00"/>
                </a:solidFill>
              </a:rPr>
              <a:t>esearch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9400" name="Picture 8" descr="http://vesurgery.org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78882"/>
            <a:ext cx="1601942" cy="990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Content Placeholder 5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419600" cy="4343400"/>
          </a:xfrm>
        </p:spPr>
        <p:txBody>
          <a:bodyPr>
            <a:noAutofit/>
          </a:bodyPr>
          <a:lstStyle/>
          <a:p>
            <a:r>
              <a:rPr lang="en-US" sz="1200" b="1" u="sng" dirty="0" smtClean="0">
                <a:solidFill>
                  <a:srgbClr val="FF9900"/>
                </a:solidFill>
              </a:rPr>
              <a:t>Management of Patch Infections after CEA &amp; Utility of Femoral Vein Interposition Bypass</a:t>
            </a:r>
            <a:r>
              <a:rPr lang="en-US" sz="1200" dirty="0" smtClean="0"/>
              <a:t> Javairiah Fatima, Vincent </a:t>
            </a:r>
            <a:r>
              <a:rPr lang="en-US" sz="1200" dirty="0" err="1" smtClean="0"/>
              <a:t>Fedeico</a:t>
            </a:r>
            <a:r>
              <a:rPr lang="en-US" sz="1200" dirty="0" smtClean="0"/>
              <a:t>, Salvatore Scali, Robert Feezor, Scott Berceli, Kristina Giles, Dean Arnaoutakis, Martin Back, Gilbert Upchurch, Thomas Huber</a:t>
            </a:r>
          </a:p>
          <a:p>
            <a:pPr marL="68580" indent="0" algn="ctr">
              <a:buNone/>
            </a:pPr>
            <a:r>
              <a:rPr lang="en-US" sz="1200" i="1" dirty="0" smtClean="0"/>
              <a:t>SAVS, Scottsdale, Arizona, January, 2018</a:t>
            </a:r>
          </a:p>
          <a:p>
            <a:r>
              <a:rPr lang="en-US" sz="1200" b="1" u="sng" dirty="0" smtClean="0">
                <a:solidFill>
                  <a:srgbClr val="FF9900"/>
                </a:solidFill>
              </a:rPr>
              <a:t>Outcomes of Antegrade and Retrograde Open Mesenteric Bypass for Acute Mesenteric Ischemia </a:t>
            </a:r>
            <a:r>
              <a:rPr lang="en-US" sz="1200" dirty="0" smtClean="0"/>
              <a:t>Diego Ayo, Sal Scali, Kristina Giles, Sarah Gray, Paul Kubilis, Martin Back, Javairiah Fatima, Dean Arnaoutakis, Scott Berceli, </a:t>
            </a:r>
            <a:r>
              <a:rPr lang="en-US" sz="1200" dirty="0" err="1" smtClean="0"/>
              <a:t>Gib</a:t>
            </a:r>
            <a:r>
              <a:rPr lang="en-US" sz="1200" dirty="0" smtClean="0"/>
              <a:t> Upchurch, Robert Feezor, Thomas Huber</a:t>
            </a:r>
          </a:p>
          <a:p>
            <a:pPr marL="68580" indent="0" algn="ctr">
              <a:buNone/>
            </a:pPr>
            <a:r>
              <a:rPr lang="en-US" sz="1200" i="1" dirty="0" smtClean="0"/>
              <a:t>SAVS, Scottsdale, </a:t>
            </a:r>
            <a:r>
              <a:rPr lang="en-US" sz="1200" i="1" dirty="0" err="1" smtClean="0"/>
              <a:t>Arizone</a:t>
            </a:r>
            <a:r>
              <a:rPr lang="en-US" sz="1200" i="1" dirty="0" smtClean="0"/>
              <a:t>, January 2018</a:t>
            </a:r>
          </a:p>
          <a:p>
            <a:r>
              <a:rPr lang="en-US" sz="1200" b="1" u="sng" dirty="0" smtClean="0">
                <a:solidFill>
                  <a:srgbClr val="FF9900"/>
                </a:solidFill>
              </a:rPr>
              <a:t>Contemporary </a:t>
            </a:r>
            <a:r>
              <a:rPr lang="en-US" sz="1200" b="1" u="sng" dirty="0">
                <a:solidFill>
                  <a:srgbClr val="FF9900"/>
                </a:solidFill>
              </a:rPr>
              <a:t>Outcomes of Thoracofemoral Bypass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Jeffery Crawford, Salvatore Scali, K. Giles, M. Back, </a:t>
            </a:r>
            <a:r>
              <a:rPr lang="en-US" sz="1200" dirty="0" err="1"/>
              <a:t>Javaiariah</a:t>
            </a:r>
            <a:r>
              <a:rPr lang="en-US" sz="1200" dirty="0"/>
              <a:t> Fatima, Dean Arnaoutakis, Scott Berceli, </a:t>
            </a:r>
            <a:r>
              <a:rPr lang="en-US" sz="1200" dirty="0" err="1"/>
              <a:t>Gib</a:t>
            </a:r>
            <a:r>
              <a:rPr lang="en-US" sz="1200" dirty="0"/>
              <a:t> Upchurch, Thomas </a:t>
            </a:r>
            <a:r>
              <a:rPr lang="en-US" sz="1200" dirty="0" smtClean="0"/>
              <a:t>Huber</a:t>
            </a:r>
            <a:endParaRPr lang="en-US" sz="1200" dirty="0"/>
          </a:p>
          <a:p>
            <a:pPr marL="68580" indent="0" algn="ctr">
              <a:buNone/>
            </a:pPr>
            <a:r>
              <a:rPr lang="en-US" sz="1200" i="1" dirty="0"/>
              <a:t>SCVS, Las Vegas, </a:t>
            </a:r>
            <a:r>
              <a:rPr lang="en-US" sz="1200" i="1" dirty="0" smtClean="0"/>
              <a:t>March, 2018</a:t>
            </a:r>
          </a:p>
          <a:p>
            <a:r>
              <a:rPr lang="en-US" sz="1200" b="1" u="sng" dirty="0" smtClean="0">
                <a:solidFill>
                  <a:srgbClr val="FF9900"/>
                </a:solidFill>
              </a:rPr>
              <a:t>Management of Complex Vascular Surgery Groin Wound Complications</a:t>
            </a:r>
            <a:r>
              <a:rPr lang="en-US" sz="1200" b="1" dirty="0" smtClean="0">
                <a:solidFill>
                  <a:srgbClr val="FF9900"/>
                </a:solidFill>
              </a:rPr>
              <a:t> </a:t>
            </a:r>
            <a:r>
              <a:rPr lang="en-US" sz="1200" dirty="0" smtClean="0"/>
              <a:t>Salim Lala, </a:t>
            </a:r>
            <a:r>
              <a:rPr lang="en-US" sz="1200" dirty="0"/>
              <a:t>Salvatore Scali, K. Giles, M. Back, </a:t>
            </a:r>
            <a:r>
              <a:rPr lang="en-US" sz="1200" dirty="0" err="1"/>
              <a:t>Javaiariah</a:t>
            </a:r>
            <a:r>
              <a:rPr lang="en-US" sz="1200" dirty="0"/>
              <a:t> Fatima, Dean Arnaoutakis, Scott Berceli, </a:t>
            </a:r>
            <a:r>
              <a:rPr lang="en-US" sz="1200" dirty="0" err="1"/>
              <a:t>Gib</a:t>
            </a:r>
            <a:r>
              <a:rPr lang="en-US" sz="1200" dirty="0"/>
              <a:t> Upchurch, Thomas </a:t>
            </a:r>
            <a:r>
              <a:rPr lang="en-US" sz="1200" dirty="0" smtClean="0"/>
              <a:t>Huber</a:t>
            </a:r>
          </a:p>
          <a:p>
            <a:pPr indent="0" algn="ctr">
              <a:buNone/>
            </a:pPr>
            <a:r>
              <a:rPr lang="en-US" sz="1200" i="1" dirty="0" smtClean="0"/>
              <a:t>PVSS/VAM, Boston, MA, June 2018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750619"/>
            <a:ext cx="1204586" cy="1096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867400"/>
            <a:ext cx="1066800" cy="975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15013"/>
            <a:ext cx="2708765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14345" r="79830" b="50000"/>
          <a:stretch/>
        </p:blipFill>
        <p:spPr bwMode="auto">
          <a:xfrm>
            <a:off x="990600" y="533400"/>
            <a:ext cx="711003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4079" r="77000" b="27579"/>
          <a:stretch/>
        </p:blipFill>
        <p:spPr bwMode="auto">
          <a:xfrm>
            <a:off x="533400" y="381000"/>
            <a:ext cx="3827420" cy="388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4316" r="78034" b="29263"/>
          <a:stretch/>
        </p:blipFill>
        <p:spPr bwMode="auto">
          <a:xfrm>
            <a:off x="4800600" y="2352200"/>
            <a:ext cx="3581400" cy="359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91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Research - Translational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4572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600" dirty="0" smtClean="0"/>
              <a:t>Industry/University Cooperative Research Center - Computational Biology and Surgical Innovation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600" dirty="0" smtClean="0"/>
              <a:t>Genomic </a:t>
            </a:r>
            <a:r>
              <a:rPr lang="en-US" sz="2600" dirty="0"/>
              <a:t>determinants of revascularization failure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600" dirty="0"/>
              <a:t>Shear stress and the localization of vein graft lesions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600" dirty="0" smtClean="0"/>
              <a:t>Biologic mechanisms underlying ARHI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600" dirty="0" smtClean="0"/>
              <a:t>Biomechanics of advanced stent graft repair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2600" dirty="0"/>
              <a:t>Biomarkers of spinal cord </a:t>
            </a:r>
            <a:r>
              <a:rPr lang="en-US" sz="2600" dirty="0" smtClean="0"/>
              <a:t>ischemia</a:t>
            </a:r>
            <a:endParaRPr lang="en-US" sz="2600" dirty="0"/>
          </a:p>
          <a:p>
            <a:pPr>
              <a:lnSpc>
                <a:spcPct val="80000"/>
              </a:lnSpc>
              <a:spcBef>
                <a:spcPct val="10000"/>
              </a:spcBef>
              <a:spcAft>
                <a:spcPct val="20000"/>
              </a:spcAft>
              <a:defRPr/>
            </a:pPr>
            <a:endParaRPr lang="en-US" sz="24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10000"/>
              </a:spcBef>
              <a:spcAft>
                <a:spcPct val="20000"/>
              </a:spcAft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000" i="1" dirty="0" smtClean="0"/>
              <a:t>	Support in recent years NIH, NSF, VA, Industry</a:t>
            </a:r>
            <a:endParaRPr lang="en-US" sz="2000" i="1" dirty="0"/>
          </a:p>
        </p:txBody>
      </p:sp>
      <p:pic>
        <p:nvPicPr>
          <p:cNvPr id="31748" name="Picture 6" descr="3D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"/>
          <a:stretch>
            <a:fillRect/>
          </a:stretch>
        </p:blipFill>
        <p:spPr bwMode="auto">
          <a:xfrm>
            <a:off x="7467600" y="3810000"/>
            <a:ext cx="1538111" cy="1981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143000"/>
            <a:ext cx="1313745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Research – Basic Science</a:t>
            </a:r>
          </a:p>
        </p:txBody>
      </p:sp>
      <p:sp>
        <p:nvSpPr>
          <p:cNvPr id="32771" name="Content Placeholder 4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 smtClean="0"/>
              <a:t>Hemodynamics and vascular remodeling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Systems biology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Inflammation and immune response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Molecular basis for aneurysm development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Aortic Dissection Disease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Biology of Frailty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Biology of Access Related Hand Ischemia</a:t>
            </a:r>
          </a:p>
          <a:p>
            <a:pPr>
              <a:lnSpc>
                <a:spcPct val="80000"/>
              </a:lnSpc>
            </a:pPr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32772" name="Picture 6" descr="Ozaki-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7" y="4572000"/>
            <a:ext cx="2966156" cy="1447800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1964267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9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1955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Lifestyle and Amenities</a:t>
            </a:r>
          </a:p>
        </p:txBody>
      </p:sp>
      <p:pic>
        <p:nvPicPr>
          <p:cNvPr id="3" name="Picture 2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Fellow </a:t>
            </a:r>
            <a:r>
              <a:rPr lang="en-US" dirty="0" smtClean="0">
                <a:solidFill>
                  <a:srgbClr val="FFFF00"/>
                </a:solidFill>
              </a:rPr>
              <a:t>Support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772400" cy="4983960"/>
          </a:xfrm>
        </p:spPr>
        <p:txBody>
          <a:bodyPr>
            <a:normAutofit/>
          </a:bodyPr>
          <a:lstStyle/>
          <a:p>
            <a:r>
              <a:rPr lang="en-US" sz="2800" dirty="0"/>
              <a:t>Computer/laptop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Administrative support.</a:t>
            </a:r>
          </a:p>
          <a:p>
            <a:r>
              <a:rPr lang="en-US" sz="2800" dirty="0" smtClean="0"/>
              <a:t>Educational support.</a:t>
            </a:r>
            <a:endParaRPr lang="en-US" sz="2800" dirty="0"/>
          </a:p>
          <a:p>
            <a:r>
              <a:rPr lang="en-US" sz="2800" dirty="0"/>
              <a:t>Travel - anticipated (SVS, SAVS, FVS).</a:t>
            </a:r>
          </a:p>
          <a:p>
            <a:r>
              <a:rPr lang="en-US" sz="2800" dirty="0"/>
              <a:t>Travel – presentations.</a:t>
            </a:r>
          </a:p>
          <a:p>
            <a:r>
              <a:rPr lang="en-US" sz="2800" dirty="0"/>
              <a:t>Rutherford’s </a:t>
            </a:r>
            <a:r>
              <a:rPr lang="en-US" sz="2800" i="1" dirty="0"/>
              <a:t>Vascular Surgery</a:t>
            </a:r>
            <a:r>
              <a:rPr lang="en-US" sz="2800" dirty="0"/>
              <a:t>.</a:t>
            </a:r>
          </a:p>
          <a:p>
            <a:r>
              <a:rPr lang="en-US" sz="2800" i="1" dirty="0"/>
              <a:t>Journal of Vascular Surgery</a:t>
            </a:r>
            <a:r>
              <a:rPr lang="en-US" sz="2800" dirty="0"/>
              <a:t>.</a:t>
            </a:r>
          </a:p>
          <a:p>
            <a:r>
              <a:rPr lang="en-US" sz="2800" dirty="0"/>
              <a:t>Equipment (i.e. apron, glasses, coats, cards).</a:t>
            </a:r>
          </a:p>
          <a:p>
            <a:r>
              <a:rPr lang="en-US" sz="2800" dirty="0" smtClean="0"/>
              <a:t>Discretionary funds.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43467" y="3048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Faculty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78933" y="1524000"/>
            <a:ext cx="7772400" cy="41148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Research – UF COM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Kerri O’Malley, PhD, Assistant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err="1" smtClean="0"/>
              <a:t>Zhihua</a:t>
            </a:r>
            <a:r>
              <a:rPr lang="en-US" altLang="en-US" dirty="0" smtClean="0"/>
              <a:t> Jiang, PhD, Assistant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Yong He, PhD, Assistant Professor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Clinical – UF COM - Halifax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Robert J. Feezor, MD, Associate Professor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/>
              <a:t>Michael </a:t>
            </a:r>
            <a:r>
              <a:rPr lang="en-US" altLang="en-US" dirty="0" err="1" smtClean="0"/>
              <a:t>Yacoub</a:t>
            </a:r>
            <a:r>
              <a:rPr lang="en-US" altLang="en-US" dirty="0" smtClean="0"/>
              <a:t>, MD, Assistant Professor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62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42900"/>
            <a:ext cx="840105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Gainesville, Florida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410200" cy="4745037"/>
          </a:xfrm>
        </p:spPr>
        <p:txBody>
          <a:bodyPr/>
          <a:lstStyle/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College town.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Great sports.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Great weather.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Affordable, quality housing.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Excellent for families.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Great </a:t>
            </a:r>
            <a:r>
              <a:rPr lang="en-US" sz="2400" dirty="0" smtClean="0"/>
              <a:t>week-end </a:t>
            </a:r>
            <a:r>
              <a:rPr lang="en-US" sz="2400" dirty="0"/>
              <a:t>getaway spots</a:t>
            </a:r>
            <a:r>
              <a:rPr lang="en-US" sz="2400" dirty="0" smtClean="0"/>
              <a:t>.</a:t>
            </a:r>
          </a:p>
        </p:txBody>
      </p:sp>
      <p:pic>
        <p:nvPicPr>
          <p:cNvPr id="109570" name="Picture 2" descr="http://www.paulstravelpictures.com/Lake-Alice-Gainesville-FL-2005/Lake-Alice-Gainesville-FL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52400"/>
            <a:ext cx="2667000" cy="3556000"/>
          </a:xfrm>
          <a:prstGeom prst="rect">
            <a:avLst/>
          </a:prstGeom>
          <a:noFill/>
        </p:spPr>
      </p:pic>
      <p:pic>
        <p:nvPicPr>
          <p:cNvPr id="57346" name="Picture 2" descr="http://www.gainesville-florida-link.com/A-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3026" r="32396" b="3247"/>
          <a:stretch/>
        </p:blipFill>
        <p:spPr bwMode="auto">
          <a:xfrm>
            <a:off x="5484693" y="4082732"/>
            <a:ext cx="3486435" cy="25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feezor\AppData\Local\Microsoft\Windows\Temporary Internet Files\Content.Outlook\P9L73M43\photo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42016"/>
            <a:ext cx="3810000" cy="28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772400" cy="5181600"/>
          </a:xfrm>
          <a:prstGeom prst="rect">
            <a:avLst/>
          </a:prstGeom>
        </p:spPr>
      </p:pic>
      <p:pic>
        <p:nvPicPr>
          <p:cNvPr id="3" name="Picture 2" descr="ColorSea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9613" y="43815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Future Directions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5488" y="1833563"/>
            <a:ext cx="7772400" cy="34290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Sustained clinical growth.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Cardiovascular Center.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Heart and Vascular Hospital.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Aortic Treatment Center.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Limb Salvage initiative.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Continued academic emphasis.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You, and Welcome!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2108200"/>
            <a:ext cx="5908675" cy="25781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Tradition of excellence.</a:t>
            </a:r>
          </a:p>
          <a:p>
            <a:pPr>
              <a:lnSpc>
                <a:spcPct val="130000"/>
              </a:lnSpc>
            </a:pPr>
            <a:r>
              <a:rPr lang="en-US" dirty="0"/>
              <a:t>Rich educational experience.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Supportive environment.</a:t>
            </a:r>
            <a:endParaRPr lang="en-US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thumb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505201"/>
            <a:ext cx="2066925" cy="2438400"/>
          </a:xfrm>
          <a:prstGeom prst="rect">
            <a:avLst/>
          </a:prstGeom>
          <a:noFill/>
        </p:spPr>
      </p:pic>
      <p:pic>
        <p:nvPicPr>
          <p:cNvPr id="7178" name="Picture 10" descr="Tower Auditorium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9" y="152400"/>
            <a:ext cx="3860797" cy="2895600"/>
          </a:xfrm>
          <a:prstGeom prst="rect">
            <a:avLst/>
          </a:prstGeom>
          <a:noFill/>
        </p:spPr>
      </p:pic>
      <p:pic>
        <p:nvPicPr>
          <p:cNvPr id="3" name="Picture 6" descr="http://www.gatorzone.com/facilities/images/swamp/aerial200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19100"/>
            <a:ext cx="5238750" cy="2857500"/>
          </a:xfrm>
          <a:prstGeom prst="rect">
            <a:avLst/>
          </a:prstGeom>
          <a:noFill/>
        </p:spPr>
      </p:pic>
      <p:pic>
        <p:nvPicPr>
          <p:cNvPr id="66562" name="Picture 2" descr="https://encrypted-tbn3.gstatic.com/images?q=tbn:ANd9GcTeCpS2GsXuM2ZGGSgD7evRaVP6r5jwtXC7YnUov_nS5VHLX1U3R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8" y="3505200"/>
            <a:ext cx="5945822" cy="24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lorSeal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676275" y="385763"/>
            <a:ext cx="77724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Clinical Faculty – COM Gainesville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694113" y="4454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3481388" y="1887538"/>
            <a:ext cx="20526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3470275" y="1957388"/>
            <a:ext cx="2051050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82" y="45720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Thomas S. Huber, MD, PhD</a:t>
            </a:r>
          </a:p>
          <a:p>
            <a:r>
              <a:rPr lang="en-US" sz="1400" dirty="0" smtClean="0"/>
              <a:t>Professor and Chief</a:t>
            </a:r>
          </a:p>
          <a:p>
            <a:r>
              <a:rPr lang="en-US" sz="1400" dirty="0" smtClean="0"/>
              <a:t>GS – Michigan</a:t>
            </a:r>
          </a:p>
          <a:p>
            <a:r>
              <a:rPr lang="en-US" sz="1400" dirty="0" smtClean="0"/>
              <a:t>VS - Michigan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45720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Scott A. Berceli, MD, PhD</a:t>
            </a:r>
          </a:p>
          <a:p>
            <a:r>
              <a:rPr lang="en-US" sz="1400" dirty="0" smtClean="0"/>
              <a:t>Professor and Chief VAMC</a:t>
            </a:r>
          </a:p>
          <a:p>
            <a:r>
              <a:rPr lang="en-US" sz="1400" dirty="0" smtClean="0"/>
              <a:t> GS – New England Deaconess</a:t>
            </a:r>
          </a:p>
          <a:p>
            <a:r>
              <a:rPr lang="en-US" sz="1400" dirty="0" smtClean="0"/>
              <a:t>VS - Washington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62800" y="45720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Martin R. Back, MD, MS</a:t>
            </a:r>
          </a:p>
          <a:p>
            <a:r>
              <a:rPr lang="en-US" sz="1400" dirty="0" smtClean="0"/>
              <a:t>Professor</a:t>
            </a:r>
          </a:p>
          <a:p>
            <a:r>
              <a:rPr lang="en-US" sz="1400" dirty="0" smtClean="0"/>
              <a:t>GS – UCLA</a:t>
            </a:r>
          </a:p>
          <a:p>
            <a:r>
              <a:rPr lang="en-US" sz="1400" dirty="0" smtClean="0"/>
              <a:t>VS - Florida</a:t>
            </a:r>
            <a:endParaRPr lang="en-US" sz="1400" dirty="0"/>
          </a:p>
        </p:txBody>
      </p:sp>
      <p:pic>
        <p:nvPicPr>
          <p:cNvPr id="16" name="Picture 2" descr="C:\Users\thuber\AppData\Local\Microsoft\Windows\Temporary Internet Files\Content.Outlook\51RBKLQF\Martin Back_MCM_6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28800"/>
            <a:ext cx="1475232" cy="22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28800"/>
            <a:ext cx="1554479" cy="2212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828800"/>
            <a:ext cx="1554480" cy="22128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0" y="45720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Gilbert R. Upchurch, Jr, MD</a:t>
            </a:r>
          </a:p>
          <a:p>
            <a:r>
              <a:rPr lang="en-US" sz="1400" dirty="0" smtClean="0"/>
              <a:t>Professor and Chair of Surgery</a:t>
            </a:r>
          </a:p>
          <a:p>
            <a:r>
              <a:rPr lang="en-US" sz="1400" dirty="0" smtClean="0"/>
              <a:t>GS - Brigham and Women’s </a:t>
            </a:r>
          </a:p>
          <a:p>
            <a:r>
              <a:rPr lang="en-US" sz="1400" dirty="0" smtClean="0"/>
              <a:t>VS - Brigham </a:t>
            </a:r>
            <a:r>
              <a:rPr lang="en-US" sz="1400" dirty="0"/>
              <a:t>and </a:t>
            </a:r>
            <a:r>
              <a:rPr lang="en-US" sz="1400" dirty="0" smtClean="0"/>
              <a:t>Women’s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28800"/>
            <a:ext cx="1524000" cy="2212848"/>
          </a:xfrm>
          <a:prstGeom prst="rect">
            <a:avLst/>
          </a:prstGeom>
        </p:spPr>
      </p:pic>
      <p:pic>
        <p:nvPicPr>
          <p:cNvPr id="17" name="Picture 16" descr="ColorSeal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969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Clinical Faculty – UF COM Gainesville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4209192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Dean  J. Arnaoutakis, MD, MBA</a:t>
            </a:r>
          </a:p>
          <a:p>
            <a:r>
              <a:rPr lang="en-US" sz="1400" dirty="0" smtClean="0"/>
              <a:t>Assistant Professor</a:t>
            </a:r>
          </a:p>
          <a:p>
            <a:r>
              <a:rPr lang="en-US" sz="1400" dirty="0" smtClean="0"/>
              <a:t>GS – Johns Hopkins</a:t>
            </a:r>
          </a:p>
          <a:p>
            <a:r>
              <a:rPr lang="en-US" sz="1400" dirty="0" smtClean="0"/>
              <a:t>VS – Brigham and Women’s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532380" y="4233629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Javairiah</a:t>
            </a:r>
            <a:r>
              <a:rPr lang="en-US" sz="1400" dirty="0" smtClean="0"/>
              <a:t> Fatima, MD</a:t>
            </a:r>
          </a:p>
          <a:p>
            <a:r>
              <a:rPr lang="en-US" sz="1400" dirty="0" smtClean="0"/>
              <a:t>Assistant Professor</a:t>
            </a:r>
          </a:p>
          <a:p>
            <a:r>
              <a:rPr lang="en-US" sz="1400" dirty="0" smtClean="0"/>
              <a:t>GS – Mayo</a:t>
            </a:r>
          </a:p>
          <a:p>
            <a:r>
              <a:rPr lang="en-US" sz="1400" dirty="0" smtClean="0"/>
              <a:t>VS – Cleveland Clinic</a:t>
            </a:r>
          </a:p>
          <a:p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4193739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Kristina A. Giles, MD</a:t>
            </a:r>
          </a:p>
          <a:p>
            <a:r>
              <a:rPr lang="en-US" sz="1400" dirty="0" smtClean="0"/>
              <a:t>Assistant Professor</a:t>
            </a:r>
          </a:p>
          <a:p>
            <a:r>
              <a:rPr lang="en-US" sz="1400" dirty="0" smtClean="0"/>
              <a:t>GS – NE Deaconess</a:t>
            </a:r>
          </a:p>
          <a:p>
            <a:r>
              <a:rPr lang="en-US" sz="1400" dirty="0" smtClean="0"/>
              <a:t>VS - Dartmouth</a:t>
            </a:r>
          </a:p>
          <a:p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1" y="1600200"/>
            <a:ext cx="1587974" cy="22128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300" y="422410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Salvatore T. Scali, MD</a:t>
            </a:r>
          </a:p>
          <a:p>
            <a:r>
              <a:rPr lang="en-US" sz="1400" dirty="0" smtClean="0"/>
              <a:t>Associate Professor</a:t>
            </a:r>
          </a:p>
          <a:p>
            <a:r>
              <a:rPr lang="en-US" sz="1400" dirty="0" smtClean="0"/>
              <a:t>GS – NE Deaconess</a:t>
            </a:r>
          </a:p>
          <a:p>
            <a:r>
              <a:rPr lang="en-US" sz="1400" dirty="0" smtClean="0"/>
              <a:t>VS - Dartmouth</a:t>
            </a:r>
          </a:p>
          <a:p>
            <a:endParaRPr lang="en-US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0" r="6191"/>
          <a:stretch/>
        </p:blipFill>
        <p:spPr bwMode="auto">
          <a:xfrm>
            <a:off x="4799846" y="1600200"/>
            <a:ext cx="1667370" cy="221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1600200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97152"/>
            <a:ext cx="1548994" cy="2212848"/>
          </a:xfrm>
          <a:prstGeom prst="rect">
            <a:avLst/>
          </a:prstGeom>
        </p:spPr>
      </p:pic>
      <p:pic>
        <p:nvPicPr>
          <p:cNvPr id="11" name="Picture 10" descr="ColorSeal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9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Clinical Faculty – COM Gainesville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694113" y="4454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3481388" y="1887538"/>
            <a:ext cx="20526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51054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Michol Cooper, MD, PhD</a:t>
            </a:r>
          </a:p>
          <a:p>
            <a:r>
              <a:rPr lang="en-US" sz="1400" dirty="0" smtClean="0"/>
              <a:t>Assistant Professor of Surgery</a:t>
            </a:r>
          </a:p>
          <a:p>
            <a:r>
              <a:rPr lang="en-US" sz="1400" dirty="0" smtClean="0"/>
              <a:t>GS – Johns Hopkins</a:t>
            </a:r>
          </a:p>
          <a:p>
            <a:r>
              <a:rPr lang="en-US" sz="1400" dirty="0" smtClean="0"/>
              <a:t>VS – Massachusetts General Hospital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90" y="1371600"/>
            <a:ext cx="2186609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r="14870"/>
          <a:stretch/>
        </p:blipFill>
        <p:spPr>
          <a:xfrm>
            <a:off x="5486400" y="1371600"/>
            <a:ext cx="2253803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5029200"/>
            <a:ext cx="24132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Samir Shah, MD, MPH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*</a:t>
            </a:r>
            <a:r>
              <a:rPr lang="en-US" sz="1400" dirty="0" smtClean="0"/>
              <a:t>Starting 10/1/2019</a:t>
            </a:r>
          </a:p>
          <a:p>
            <a:r>
              <a:rPr lang="en-US" sz="1400" dirty="0" smtClean="0"/>
              <a:t>Assistant Professor of Surgery</a:t>
            </a:r>
          </a:p>
          <a:p>
            <a:r>
              <a:rPr lang="en-US" sz="1400" dirty="0" smtClean="0"/>
              <a:t>GS- Cleveland Clinic</a:t>
            </a:r>
          </a:p>
          <a:p>
            <a:r>
              <a:rPr lang="en-US" sz="1400" dirty="0" smtClean="0"/>
              <a:t>VS- Brigham and Women’s</a:t>
            </a:r>
            <a:endParaRPr lang="en-US" sz="1400" dirty="0"/>
          </a:p>
        </p:txBody>
      </p:sp>
      <p:pic>
        <p:nvPicPr>
          <p:cNvPr id="9" name="Picture 8" descr="ColorSeal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42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Vascular </a:t>
            </a:r>
            <a:r>
              <a:rPr lang="en-US" dirty="0" smtClean="0">
                <a:solidFill>
                  <a:srgbClr val="FFFF00"/>
                </a:solidFill>
              </a:rPr>
              <a:t>Fellowship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966075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i="1" dirty="0" smtClean="0"/>
              <a:t>	Our mission is to produce a modern vascular surgeon with the necessary technical skills in open vascular surgery and endovascular therapies in order to independently handle the entire gamut of vascular pathologies.  </a:t>
            </a:r>
          </a:p>
          <a:p>
            <a:pPr>
              <a:buNone/>
            </a:pPr>
            <a:endParaRPr lang="en-US" sz="2000" i="1" dirty="0" smtClean="0"/>
          </a:p>
          <a:p>
            <a:pPr>
              <a:buNone/>
            </a:pPr>
            <a:r>
              <a:rPr lang="en-US" sz="2000" i="1" dirty="0" smtClean="0"/>
              <a:t>	These technical skills are backed by a broad knowledge base of the fundamentals of vascular literature through a structured program of didactic and interactive case conferences.</a:t>
            </a:r>
          </a:p>
          <a:p>
            <a:pPr>
              <a:buNone/>
            </a:pPr>
            <a:endParaRPr lang="en-US" sz="2000" i="1" dirty="0" smtClean="0"/>
          </a:p>
          <a:p>
            <a:pPr>
              <a:buNone/>
            </a:pPr>
            <a:r>
              <a:rPr lang="en-US" sz="2000" i="1" dirty="0" smtClean="0"/>
              <a:t>	The Fellowship program has been designed to accommodate applicants with future interests in either academic vascular surgery or private practice and past graduates have been successful in both arenas</a:t>
            </a:r>
            <a:endParaRPr lang="en-US" sz="2000" i="1" dirty="0"/>
          </a:p>
        </p:txBody>
      </p:sp>
      <p:pic>
        <p:nvPicPr>
          <p:cNvPr id="4" name="Picture 3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50" y="5997067"/>
            <a:ext cx="852450" cy="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12614</TotalTime>
  <Words>1961</Words>
  <Application>Microsoft Office PowerPoint</Application>
  <PresentationFormat>On-screen Show (4:3)</PresentationFormat>
  <Paragraphs>496</Paragraphs>
  <Slides>54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Consolas</vt:lpstr>
      <vt:lpstr>Corbel</vt:lpstr>
      <vt:lpstr>Times New Roman</vt:lpstr>
      <vt:lpstr>Wingdings</vt:lpstr>
      <vt:lpstr>Wingdings 2</vt:lpstr>
      <vt:lpstr>Wingdings 3</vt:lpstr>
      <vt:lpstr>Metro</vt:lpstr>
      <vt:lpstr>Image</vt:lpstr>
      <vt:lpstr>Department of Surgery University of Florida</vt:lpstr>
      <vt:lpstr>Division - Mission</vt:lpstr>
      <vt:lpstr>PowerPoint Presentation</vt:lpstr>
      <vt:lpstr>Faculty</vt:lpstr>
      <vt:lpstr>Faculty</vt:lpstr>
      <vt:lpstr>Clinical Faculty – COM Gainesville</vt:lpstr>
      <vt:lpstr>Clinical Faculty – UF COM Gainesville</vt:lpstr>
      <vt:lpstr>Clinical Faculty – COM Gainesville</vt:lpstr>
      <vt:lpstr>Vascular Fellowship</vt:lpstr>
      <vt:lpstr>Vascular Fellows</vt:lpstr>
      <vt:lpstr>PowerPoint Presentation</vt:lpstr>
      <vt:lpstr>PowerPoint Presentation</vt:lpstr>
      <vt:lpstr>PowerPoint Presentation</vt:lpstr>
      <vt:lpstr>Fellowship Rotations</vt:lpstr>
      <vt:lpstr>Fellows’ Weekly Schedule</vt:lpstr>
      <vt:lpstr>“Open” Fellow</vt:lpstr>
      <vt:lpstr>“Endovascular” Fellow</vt:lpstr>
      <vt:lpstr>“Hybrid” Fellow</vt:lpstr>
      <vt:lpstr>VAMC Fellow</vt:lpstr>
      <vt:lpstr>Shands/UFHealth Vascular Team</vt:lpstr>
      <vt:lpstr>VAMC Vascular Team</vt:lpstr>
      <vt:lpstr>Vascular Service – Residents ’18-19</vt:lpstr>
      <vt:lpstr>PowerPoint Presentation</vt:lpstr>
      <vt:lpstr>PowerPoint Presentation</vt:lpstr>
      <vt:lpstr>UF Health Imaging Laboratory</vt:lpstr>
      <vt:lpstr>Case Volumes – UFHealth and VAMC</vt:lpstr>
      <vt:lpstr>Open Vascular Procedures – UFHealth</vt:lpstr>
      <vt:lpstr>Endovascular Procedures </vt:lpstr>
      <vt:lpstr>Endovascular Procedures</vt:lpstr>
      <vt:lpstr>Aortic Volume at UFHealth</vt:lpstr>
      <vt:lpstr>Fellow Case Volumes (Primary+Secondary)</vt:lpstr>
      <vt:lpstr> VS ACGME Case Volumes 2017/2018</vt:lpstr>
      <vt:lpstr>Focus on Aortic Surgery</vt:lpstr>
      <vt:lpstr>Typical Week (2/19 – 2/24)</vt:lpstr>
      <vt:lpstr>PowerPoint Presentation</vt:lpstr>
      <vt:lpstr>Clinical Curriculum (APDVS)</vt:lpstr>
      <vt:lpstr>Conference Schedule</vt:lpstr>
      <vt:lpstr>Educational Block</vt:lpstr>
      <vt:lpstr>Visiting Professors</vt:lpstr>
      <vt:lpstr>PowerPoint Presentation</vt:lpstr>
      <vt:lpstr>Clinical Research Interests</vt:lpstr>
      <vt:lpstr>Research - Clinical</vt:lpstr>
      <vt:lpstr>PowerPoint Presentation</vt:lpstr>
      <vt:lpstr>PowerPoint Presentation</vt:lpstr>
      <vt:lpstr>PowerPoint Presentation</vt:lpstr>
      <vt:lpstr>Research - Translational</vt:lpstr>
      <vt:lpstr>Research – Basic Science</vt:lpstr>
      <vt:lpstr>Lifestyle and Amenities</vt:lpstr>
      <vt:lpstr>Fellow Support</vt:lpstr>
      <vt:lpstr>Gainesville, Florida</vt:lpstr>
      <vt:lpstr>PowerPoint Presentation</vt:lpstr>
      <vt:lpstr>Future Directions</vt:lpstr>
      <vt:lpstr>Thank You, and Welcome!</vt:lpstr>
      <vt:lpstr>PowerPoint Presentation</vt:lpstr>
    </vt:vector>
  </TitlesOfParts>
  <Company>UF Dept. of Surgery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J. Feezor</dc:creator>
  <cp:lastModifiedBy>Scali,Salvatore</cp:lastModifiedBy>
  <cp:revision>480</cp:revision>
  <dcterms:created xsi:type="dcterms:W3CDTF">2009-05-28T16:43:16Z</dcterms:created>
  <dcterms:modified xsi:type="dcterms:W3CDTF">2019-07-31T17:48:36Z</dcterms:modified>
</cp:coreProperties>
</file>